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47" r:id="rId2"/>
    <p:sldId id="348" r:id="rId3"/>
    <p:sldId id="349" r:id="rId4"/>
    <p:sldId id="396" r:id="rId5"/>
    <p:sldId id="387" r:id="rId6"/>
    <p:sldId id="352" r:id="rId7"/>
    <p:sldId id="350" r:id="rId8"/>
    <p:sldId id="305" r:id="rId9"/>
    <p:sldId id="388" r:id="rId10"/>
    <p:sldId id="307" r:id="rId11"/>
    <p:sldId id="385" r:id="rId12"/>
    <p:sldId id="389" r:id="rId13"/>
    <p:sldId id="308" r:id="rId14"/>
    <p:sldId id="386" r:id="rId15"/>
    <p:sldId id="353" r:id="rId16"/>
    <p:sldId id="395" r:id="rId17"/>
    <p:sldId id="354" r:id="rId18"/>
    <p:sldId id="391" r:id="rId19"/>
    <p:sldId id="392" r:id="rId20"/>
    <p:sldId id="393" r:id="rId21"/>
    <p:sldId id="355" r:id="rId22"/>
    <p:sldId id="356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70" r:id="rId35"/>
    <p:sldId id="371" r:id="rId36"/>
    <p:sldId id="372" r:id="rId37"/>
    <p:sldId id="373" r:id="rId38"/>
    <p:sldId id="374" r:id="rId39"/>
    <p:sldId id="375" r:id="rId40"/>
    <p:sldId id="378" r:id="rId41"/>
    <p:sldId id="394" r:id="rId42"/>
    <p:sldId id="376" r:id="rId43"/>
    <p:sldId id="377" r:id="rId44"/>
    <p:sldId id="381" r:id="rId45"/>
    <p:sldId id="379" r:id="rId46"/>
    <p:sldId id="380" r:id="rId47"/>
    <p:sldId id="382" r:id="rId48"/>
    <p:sldId id="383" r:id="rId49"/>
    <p:sldId id="384" r:id="rId50"/>
    <p:sldId id="398" r:id="rId51"/>
    <p:sldId id="346" r:id="rId52"/>
  </p:sldIdLst>
  <p:sldSz cx="10693400" cy="7561263"/>
  <p:notesSz cx="6858000" cy="9144000"/>
  <p:defaultTextStyle>
    <a:defPPr>
      <a:defRPr lang="pt-BR"/>
    </a:defPPr>
    <a:lvl1pPr marL="0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1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96357" autoAdjust="0"/>
  </p:normalViewPr>
  <p:slideViewPr>
    <p:cSldViewPr>
      <p:cViewPr varScale="1">
        <p:scale>
          <a:sx n="104" d="100"/>
          <a:sy n="104" d="100"/>
        </p:scale>
        <p:origin x="1068" y="96"/>
      </p:cViewPr>
      <p:guideLst>
        <p:guide orient="horz" pos="2382"/>
        <p:guide pos="33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88A06-10BD-4A33-B67B-00EFB6E944E9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58316-15D6-4545-8A5A-F6A17130AF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166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8316-15D6-4545-8A5A-F6A17130AF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021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8316-15D6-4545-8A5A-F6A17130AF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21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58316-15D6-4545-8A5A-F6A17130AF6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77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2005" y="2348895"/>
            <a:ext cx="9089390" cy="1620771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28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98774" y="302804"/>
            <a:ext cx="2606517" cy="6451578"/>
          </a:xfrm>
          <a:prstGeom prst="rect">
            <a:avLst/>
          </a:prstGeom>
        </p:spPr>
        <p:txBody>
          <a:bodyPr vert="eaVert" lIns="104296" tIns="52148" rIns="104296" bIns="52148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6" cy="6451578"/>
          </a:xfrm>
          <a:prstGeom prst="rect">
            <a:avLst/>
          </a:prstGeom>
        </p:spPr>
        <p:txBody>
          <a:bodyPr vert="eaVert" lIns="104296" tIns="52148" rIns="104296" bIns="52148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4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706" y="4858814"/>
            <a:ext cx="9089390" cy="1501751"/>
          </a:xfrm>
          <a:prstGeom prst="rect">
            <a:avLst/>
          </a:prstGeom>
        </p:spPr>
        <p:txBody>
          <a:bodyPr lIns="104296" tIns="52148" rIns="104296" bIns="52148" anchor="t"/>
          <a:lstStyle>
            <a:lvl1pPr algn="l">
              <a:defRPr sz="46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4706" y="3204786"/>
            <a:ext cx="9089390" cy="1654026"/>
          </a:xfrm>
          <a:prstGeom prst="rect">
            <a:avLst/>
          </a:prstGeom>
        </p:spPr>
        <p:txBody>
          <a:bodyPr lIns="104296" tIns="52148" rIns="104296" bIns="52148"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8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9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9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4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3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8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21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71" y="302801"/>
            <a:ext cx="9624060" cy="1260211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79226" y="1764297"/>
            <a:ext cx="5123921" cy="4990084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81371" y="1764297"/>
            <a:ext cx="5123921" cy="4990084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34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71" y="302801"/>
            <a:ext cx="9624060" cy="1260211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4671" y="1692533"/>
            <a:ext cx="4724775" cy="705367"/>
          </a:xfrm>
          <a:prstGeom prst="rect">
            <a:avLst/>
          </a:prstGeom>
        </p:spPr>
        <p:txBody>
          <a:bodyPr lIns="104296" tIns="52148" rIns="104296" bIns="52148" anchor="b"/>
          <a:lstStyle>
            <a:lvl1pPr marL="0" indent="0">
              <a:buNone/>
              <a:defRPr sz="2700" b="1"/>
            </a:lvl1pPr>
            <a:lvl2pPr marL="521482" indent="0">
              <a:buNone/>
              <a:defRPr sz="2300" b="1"/>
            </a:lvl2pPr>
            <a:lvl3pPr marL="1042965" indent="0">
              <a:buNone/>
              <a:defRPr sz="2100" b="1"/>
            </a:lvl3pPr>
            <a:lvl4pPr marL="1564447" indent="0">
              <a:buNone/>
              <a:defRPr sz="1800" b="1"/>
            </a:lvl4pPr>
            <a:lvl5pPr marL="2085929" indent="0">
              <a:buNone/>
              <a:defRPr sz="1800" b="1"/>
            </a:lvl5pPr>
            <a:lvl6pPr marL="2607412" indent="0">
              <a:buNone/>
              <a:defRPr sz="1800" b="1"/>
            </a:lvl6pPr>
            <a:lvl7pPr marL="3128894" indent="0">
              <a:buNone/>
              <a:defRPr sz="1800" b="1"/>
            </a:lvl7pPr>
            <a:lvl8pPr marL="3650376" indent="0">
              <a:buNone/>
              <a:defRPr sz="1800" b="1"/>
            </a:lvl8pPr>
            <a:lvl9pPr marL="4171859" indent="0">
              <a:buNone/>
              <a:defRPr sz="18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34671" y="2397901"/>
            <a:ext cx="4724775" cy="4356478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432100" y="1692533"/>
            <a:ext cx="4726631" cy="705367"/>
          </a:xfrm>
          <a:prstGeom prst="rect">
            <a:avLst/>
          </a:prstGeom>
        </p:spPr>
        <p:txBody>
          <a:bodyPr lIns="104296" tIns="52148" rIns="104296" bIns="52148" anchor="b"/>
          <a:lstStyle>
            <a:lvl1pPr marL="0" indent="0">
              <a:buNone/>
              <a:defRPr sz="2700" b="1"/>
            </a:lvl1pPr>
            <a:lvl2pPr marL="521482" indent="0">
              <a:buNone/>
              <a:defRPr sz="2300" b="1"/>
            </a:lvl2pPr>
            <a:lvl3pPr marL="1042965" indent="0">
              <a:buNone/>
              <a:defRPr sz="2100" b="1"/>
            </a:lvl3pPr>
            <a:lvl4pPr marL="1564447" indent="0">
              <a:buNone/>
              <a:defRPr sz="1800" b="1"/>
            </a:lvl4pPr>
            <a:lvl5pPr marL="2085929" indent="0">
              <a:buNone/>
              <a:defRPr sz="1800" b="1"/>
            </a:lvl5pPr>
            <a:lvl6pPr marL="2607412" indent="0">
              <a:buNone/>
              <a:defRPr sz="1800" b="1"/>
            </a:lvl6pPr>
            <a:lvl7pPr marL="3128894" indent="0">
              <a:buNone/>
              <a:defRPr sz="1800" b="1"/>
            </a:lvl7pPr>
            <a:lvl8pPr marL="3650376" indent="0">
              <a:buNone/>
              <a:defRPr sz="1800" b="1"/>
            </a:lvl8pPr>
            <a:lvl9pPr marL="4171859" indent="0">
              <a:buNone/>
              <a:defRPr sz="18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432100" y="2397901"/>
            <a:ext cx="4726631" cy="4356478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07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71" y="302801"/>
            <a:ext cx="9624060" cy="1260211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29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99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69" y="301050"/>
            <a:ext cx="3518056" cy="1281214"/>
          </a:xfrm>
          <a:prstGeom prst="rect">
            <a:avLst/>
          </a:prstGeom>
        </p:spPr>
        <p:txBody>
          <a:bodyPr lIns="104296" tIns="52148" rIns="104296" bIns="52148" anchor="b"/>
          <a:lstStyle>
            <a:lvl1pPr algn="l">
              <a:defRPr sz="23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180822" y="301053"/>
            <a:ext cx="5977908" cy="6453328"/>
          </a:xfrm>
          <a:prstGeom prst="rect">
            <a:avLst/>
          </a:prstGeom>
        </p:spPr>
        <p:txBody>
          <a:bodyPr lIns="104296" tIns="52148" rIns="104296" bIns="52148"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34669" y="1582267"/>
            <a:ext cx="3518056" cy="5172114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>
              <a:buNone/>
              <a:defRPr sz="1600"/>
            </a:lvl1pPr>
            <a:lvl2pPr marL="521482" indent="0">
              <a:buNone/>
              <a:defRPr sz="1400"/>
            </a:lvl2pPr>
            <a:lvl3pPr marL="1042965" indent="0">
              <a:buNone/>
              <a:defRPr sz="1100"/>
            </a:lvl3pPr>
            <a:lvl4pPr marL="1564447" indent="0">
              <a:buNone/>
              <a:defRPr sz="1000"/>
            </a:lvl4pPr>
            <a:lvl5pPr marL="2085929" indent="0">
              <a:buNone/>
              <a:defRPr sz="1000"/>
            </a:lvl5pPr>
            <a:lvl6pPr marL="2607412" indent="0">
              <a:buNone/>
              <a:defRPr sz="1000"/>
            </a:lvl6pPr>
            <a:lvl7pPr marL="3128894" indent="0">
              <a:buNone/>
              <a:defRPr sz="1000"/>
            </a:lvl7pPr>
            <a:lvl8pPr marL="3650376" indent="0">
              <a:buNone/>
              <a:defRPr sz="1000"/>
            </a:lvl8pPr>
            <a:lvl9pPr marL="4171859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36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5982" y="5292884"/>
            <a:ext cx="6416040" cy="624855"/>
          </a:xfrm>
          <a:prstGeom prst="rect">
            <a:avLst/>
          </a:prstGeom>
        </p:spPr>
        <p:txBody>
          <a:bodyPr lIns="104296" tIns="52148" rIns="104296" bIns="52148" anchor="b"/>
          <a:lstStyle>
            <a:lvl1pPr algn="l">
              <a:defRPr sz="23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095982" y="675613"/>
            <a:ext cx="6416040" cy="4536758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>
              <a:buNone/>
              <a:defRPr sz="3600"/>
            </a:lvl1pPr>
            <a:lvl2pPr marL="521482" indent="0">
              <a:buNone/>
              <a:defRPr sz="3200"/>
            </a:lvl2pPr>
            <a:lvl3pPr marL="1042965" indent="0">
              <a:buNone/>
              <a:defRPr sz="2700"/>
            </a:lvl3pPr>
            <a:lvl4pPr marL="1564447" indent="0">
              <a:buNone/>
              <a:defRPr sz="2300"/>
            </a:lvl4pPr>
            <a:lvl5pPr marL="2085929" indent="0">
              <a:buNone/>
              <a:defRPr sz="2300"/>
            </a:lvl5pPr>
            <a:lvl6pPr marL="2607412" indent="0">
              <a:buNone/>
              <a:defRPr sz="2300"/>
            </a:lvl6pPr>
            <a:lvl7pPr marL="3128894" indent="0">
              <a:buNone/>
              <a:defRPr sz="2300"/>
            </a:lvl7pPr>
            <a:lvl8pPr marL="3650376" indent="0">
              <a:buNone/>
              <a:defRPr sz="2300"/>
            </a:lvl8pPr>
            <a:lvl9pPr marL="4171859" indent="0">
              <a:buNone/>
              <a:defRPr sz="23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095982" y="5917739"/>
            <a:ext cx="6416040" cy="887398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>
              <a:buNone/>
              <a:defRPr sz="1600"/>
            </a:lvl1pPr>
            <a:lvl2pPr marL="521482" indent="0">
              <a:buNone/>
              <a:defRPr sz="1400"/>
            </a:lvl2pPr>
            <a:lvl3pPr marL="1042965" indent="0">
              <a:buNone/>
              <a:defRPr sz="1100"/>
            </a:lvl3pPr>
            <a:lvl4pPr marL="1564447" indent="0">
              <a:buNone/>
              <a:defRPr sz="1000"/>
            </a:lvl4pPr>
            <a:lvl5pPr marL="2085929" indent="0">
              <a:buNone/>
              <a:defRPr sz="1000"/>
            </a:lvl5pPr>
            <a:lvl6pPr marL="2607412" indent="0">
              <a:buNone/>
              <a:defRPr sz="1000"/>
            </a:lvl6pPr>
            <a:lvl7pPr marL="3128894" indent="0">
              <a:buNone/>
              <a:defRPr sz="1000"/>
            </a:lvl7pPr>
            <a:lvl8pPr marL="3650376" indent="0">
              <a:buNone/>
              <a:defRPr sz="1000"/>
            </a:lvl8pPr>
            <a:lvl9pPr marL="4171859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59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671" y="302801"/>
            <a:ext cx="9624060" cy="1260211"/>
          </a:xfrm>
          <a:prstGeom prst="rect">
            <a:avLst/>
          </a:prstGeom>
        </p:spPr>
        <p:txBody>
          <a:bodyPr lIns="104296" tIns="52148" rIns="104296" bIns="52148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4671" y="1764297"/>
            <a:ext cx="9624060" cy="4990084"/>
          </a:xfrm>
          <a:prstGeom prst="rect">
            <a:avLst/>
          </a:prstGeom>
        </p:spPr>
        <p:txBody>
          <a:bodyPr vert="eaVert" lIns="104296" tIns="52148" rIns="104296" bIns="52148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4670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A013E46C-8083-4A11-8DB1-DD238AF18D42}" type="datetimeFigureOut">
              <a:rPr lang="pt-BR" smtClean="0"/>
              <a:t>27/11/2020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653580" y="7008173"/>
            <a:ext cx="3386243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3604" y="7008173"/>
            <a:ext cx="2495127" cy="402567"/>
          </a:xfrm>
          <a:prstGeom prst="rect">
            <a:avLst/>
          </a:prstGeom>
        </p:spPr>
        <p:txBody>
          <a:bodyPr lIns="104296" tIns="52148" rIns="104296" bIns="52148"/>
          <a:lstStyle/>
          <a:p>
            <a:fld id="{9D1C2877-10A2-4970-993E-18FDC4B49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6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1111"/>
            <a:ext cx="10693958" cy="756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3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1042965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12" indent="-391112" algn="l" defTabSz="1042965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09" indent="-325926" algn="l" defTabSz="1042965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706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188" indent="-260741" algn="l" defTabSz="1042965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670" indent="-260741" algn="l" defTabSz="1042965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153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635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117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600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8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65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447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2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41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894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376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85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CCDataMine/An-lises-Bolsa-Fam-lia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Criação\2018.1\Institucional\PPT Padrão\UniCario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0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7506940" y="972319"/>
            <a:ext cx="2736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508853" algn="l"/>
                <a:tab pos="1021326" algn="l"/>
                <a:tab pos="1533800" algn="l"/>
                <a:tab pos="2046273" algn="l"/>
                <a:tab pos="2558748" algn="l"/>
                <a:tab pos="3071221" algn="l"/>
                <a:tab pos="3583695" algn="l"/>
                <a:tab pos="4096168" algn="l"/>
                <a:tab pos="4608642" algn="l"/>
                <a:tab pos="5121116" algn="l"/>
                <a:tab pos="5633590" algn="l"/>
                <a:tab pos="6146063" algn="l"/>
                <a:tab pos="6658537" algn="l"/>
                <a:tab pos="7171011" algn="l"/>
                <a:tab pos="7683485" algn="l"/>
                <a:tab pos="8195958" algn="l"/>
                <a:tab pos="8708432" algn="l"/>
                <a:tab pos="9220905" algn="l"/>
                <a:tab pos="9733380" algn="l"/>
                <a:tab pos="10245853" algn="l"/>
              </a:tabLst>
              <a:defRPr/>
            </a:pP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TCC 2020.2</a:t>
            </a:r>
          </a:p>
          <a:p>
            <a:pPr algn="ctr">
              <a:buClr>
                <a:srgbClr val="000000"/>
              </a:buClr>
              <a:buSzPct val="100000"/>
              <a:tabLst>
                <a:tab pos="0" algn="l"/>
                <a:tab pos="508853" algn="l"/>
                <a:tab pos="1021326" algn="l"/>
                <a:tab pos="1533800" algn="l"/>
                <a:tab pos="2046273" algn="l"/>
                <a:tab pos="2558748" algn="l"/>
                <a:tab pos="3071221" algn="l"/>
                <a:tab pos="3583695" algn="l"/>
                <a:tab pos="4096168" algn="l"/>
                <a:tab pos="4608642" algn="l"/>
                <a:tab pos="5121116" algn="l"/>
                <a:tab pos="5633590" algn="l"/>
                <a:tab pos="6146063" algn="l"/>
                <a:tab pos="6658537" algn="l"/>
                <a:tab pos="7171011" algn="l"/>
                <a:tab pos="7683485" algn="l"/>
                <a:tab pos="8195958" algn="l"/>
                <a:tab pos="8708432" algn="l"/>
                <a:tab pos="9220905" algn="l"/>
                <a:tab pos="9733380" algn="l"/>
                <a:tab pos="10245853" algn="l"/>
              </a:tabLst>
              <a:defRPr/>
            </a:pPr>
            <a:endParaRPr lang="en-GB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Clr>
                <a:srgbClr val="000000"/>
              </a:buClr>
              <a:buSzPct val="100000"/>
              <a:tabLst>
                <a:tab pos="0" algn="l"/>
                <a:tab pos="508853" algn="l"/>
                <a:tab pos="1021326" algn="l"/>
                <a:tab pos="1533800" algn="l"/>
                <a:tab pos="2046273" algn="l"/>
                <a:tab pos="2558748" algn="l"/>
                <a:tab pos="3071221" algn="l"/>
                <a:tab pos="3583695" algn="l"/>
                <a:tab pos="4096168" algn="l"/>
                <a:tab pos="4608642" algn="l"/>
                <a:tab pos="5121116" algn="l"/>
                <a:tab pos="5633590" algn="l"/>
                <a:tab pos="6146063" algn="l"/>
                <a:tab pos="6658537" algn="l"/>
                <a:tab pos="7171011" algn="l"/>
                <a:tab pos="7683485" algn="l"/>
                <a:tab pos="8195958" algn="l"/>
                <a:tab pos="8708432" algn="l"/>
                <a:tab pos="9220905" algn="l"/>
                <a:tab pos="9733380" algn="l"/>
                <a:tab pos="10245853" algn="l"/>
              </a:tabLst>
              <a:defRPr/>
            </a:pPr>
            <a:r>
              <a:rPr lang="en-GB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ENGENHARIA DA COMPUTAÇÃO</a:t>
            </a:r>
            <a:endParaRPr lang="en-GB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125" y="1878113"/>
            <a:ext cx="1512168" cy="49591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  O QUE É 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4E15DC-4A94-4134-A3D8-856994E4CDDA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BOLSA FAMÍLIA </a:t>
            </a:r>
            <a:endParaRPr lang="pt-BR" sz="32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3FB1364-80C1-463B-A76B-4EFF3821F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469" y="2126068"/>
            <a:ext cx="2507673" cy="231420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B5C6CC5-DB11-47C0-9F87-A97AE0542977}"/>
              </a:ext>
            </a:extLst>
          </p:cNvPr>
          <p:cNvSpPr txBox="1"/>
          <p:nvPr/>
        </p:nvSpPr>
        <p:spPr>
          <a:xfrm>
            <a:off x="318676" y="2380700"/>
            <a:ext cx="4968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Programa de Transferência Condicionada de renda.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Promover o alívio imediato da pobreza, reforçar o acesso a direitos em prol ao desenvolvimento familiar de modo que os beneficiários saiam da situação de vulnerabilidade.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2A4B91-81C3-4582-98F3-BDF91AFF2033}"/>
              </a:ext>
            </a:extLst>
          </p:cNvPr>
          <p:cNvSpPr txBox="1"/>
          <p:nvPr/>
        </p:nvSpPr>
        <p:spPr>
          <a:xfrm>
            <a:off x="292526" y="3643799"/>
            <a:ext cx="32273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QUEM PODER PARTICIPAR?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532FA6-7B17-4B10-BA68-3430CF80E75A}"/>
              </a:ext>
            </a:extLst>
          </p:cNvPr>
          <p:cNvSpPr txBox="1"/>
          <p:nvPr/>
        </p:nvSpPr>
        <p:spPr>
          <a:xfrm>
            <a:off x="247452" y="4074686"/>
            <a:ext cx="705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Famílias em extrema pobreza – Renda mensal de até R$ 89,00/pessoa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Famílias em estado de pobreza – Renda mensal entre R$ 89,01 e R$ 178/pessoa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D35E13-A282-4121-B776-A48776A2128A}"/>
              </a:ext>
            </a:extLst>
          </p:cNvPr>
          <p:cNvSpPr txBox="1"/>
          <p:nvPr/>
        </p:nvSpPr>
        <p:spPr>
          <a:xfrm>
            <a:off x="292526" y="4798690"/>
            <a:ext cx="32273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CONDIÇÕES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FF2BA20-FE45-4292-985A-9385B9BBFEA7}"/>
              </a:ext>
            </a:extLst>
          </p:cNvPr>
          <p:cNvSpPr txBox="1"/>
          <p:nvPr/>
        </p:nvSpPr>
        <p:spPr>
          <a:xfrm>
            <a:off x="273602" y="5214188"/>
            <a:ext cx="88175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● </a:t>
            </a:r>
            <a:r>
              <a:rPr lang="pt-BR" sz="1400" dirty="0"/>
              <a:t>Acompanhar o cartão de vacinação e o crescimento e desenvolvimento das crianças menores de sete anos; </a:t>
            </a:r>
          </a:p>
          <a:p>
            <a:r>
              <a:rPr lang="pt-BR" sz="1400" dirty="0"/>
              <a:t>● As mulheres na faixa de 14 a 44 anos também devem fazer o acompanhamento médico e, se gestantes ou nutrizes, devem realizar o pré-natal e o acompanhamento da sua saúde e do bebê; </a:t>
            </a:r>
          </a:p>
          <a:p>
            <a:r>
              <a:rPr lang="pt-BR" sz="1400" dirty="0"/>
              <a:t>● Todas as crianças e adolescentes entre 6 e 15 anos devem estar devidamente matriculados e com frequência escolar mensal mínima de 85% da carga horária;</a:t>
            </a:r>
          </a:p>
          <a:p>
            <a:r>
              <a:rPr lang="pt-BR" sz="1400" dirty="0"/>
              <a:t>● Os estudantes entre 16 e 17 anos devem ter frequência de, no mínimo, 75%; </a:t>
            </a:r>
          </a:p>
          <a:p>
            <a:r>
              <a:rPr lang="pt-BR" sz="1400" dirty="0"/>
              <a:t>● Crianças e adolescentes com até 15 anos em risco ou retiradas do trabalho infantil pelo Programa de Erradicação do Trabalho Infantil devem participar dos Serviços de Convivência e Fortalecimento de Vínculos e obter frequência mínima de 85% da carga horária mensal.</a:t>
            </a:r>
          </a:p>
          <a:p>
            <a:endParaRPr lang="pt-BR" sz="12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E0FEDA-3507-4888-A87C-270B55CFF9D9}"/>
              </a:ext>
            </a:extLst>
          </p:cNvPr>
          <p:cNvSpPr/>
          <p:nvPr/>
        </p:nvSpPr>
        <p:spPr>
          <a:xfrm>
            <a:off x="245016" y="4798690"/>
            <a:ext cx="8817515" cy="2531381"/>
          </a:xfrm>
          <a:prstGeom prst="rect">
            <a:avLst/>
          </a:prstGeom>
          <a:noFill/>
          <a:ln>
            <a:solidFill>
              <a:srgbClr val="A11E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167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04E15DC-4A94-4134-A3D8-856994E4CDDA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BOLSA FAMÍLIA – Tipos de Benefícios  </a:t>
            </a:r>
            <a:endParaRPr lang="pt-BR" sz="32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3FB1364-80C1-463B-A76B-4EFF3821F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249" y="5076775"/>
            <a:ext cx="2507673" cy="23142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5988808-CCBE-4AB8-85EB-018EEBA14DB3}"/>
              </a:ext>
            </a:extLst>
          </p:cNvPr>
          <p:cNvSpPr txBox="1"/>
          <p:nvPr/>
        </p:nvSpPr>
        <p:spPr>
          <a:xfrm>
            <a:off x="2874831" y="2196455"/>
            <a:ext cx="626469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● Benefício Básico: Destinado às famílias em situação de extrema pobreza. O auxílio é de R$ 89,00 mensais;</a:t>
            </a:r>
          </a:p>
          <a:p>
            <a:endParaRPr lang="pt-BR" sz="1600" dirty="0"/>
          </a:p>
          <a:p>
            <a:r>
              <a:rPr lang="pt-BR" sz="1600" dirty="0"/>
              <a:t>● Benefício Variável: Destinado às famílias em situação de pobreza ou extrema e cada família pode acumular até 5 benefícios por mês. Podendo ser: </a:t>
            </a:r>
          </a:p>
          <a:p>
            <a:pPr marL="807232" lvl="1" indent="-285750">
              <a:buFont typeface="Wingdings" panose="05000000000000000000" pitchFamily="2" charset="2"/>
              <a:buChar char="§"/>
            </a:pPr>
            <a:r>
              <a:rPr lang="pt-BR" sz="1400" dirty="0"/>
              <a:t>Benefício Variável de 0 a 15 anos: Destinado às famílias que tenham em sua composição, crianças e adolescentes de 0 a 15 anos de idade. O valor do benefício é de R$ 41,00. </a:t>
            </a:r>
          </a:p>
          <a:p>
            <a:pPr marL="1328715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Benefício Variável à Gestante: Destinado às famílias que tenham em sua composição gestante. </a:t>
            </a:r>
          </a:p>
          <a:p>
            <a:pPr marL="1328715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Benefício Variável Jovem: Destinado à Famílias com renda mensal de até R$ 178 por pessoa, que tenham jovens de 16 e 17 anos.</a:t>
            </a:r>
          </a:p>
          <a:p>
            <a:pPr marL="1328715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Benefício Variável Nutriz: Destinado às famílias que tenham em sua composição crianças com idade entre 0 e 6 meses. Podem ser pagas até seis parcelas mensais consecutivas a contar da data do início do pagamento do benefício, desde que a criança tenha sido identificada no Cadastro Único até o sexto mês de vida. O valor do benefício é de R$ 41,00;</a:t>
            </a:r>
          </a:p>
          <a:p>
            <a:pPr marL="807232" lvl="1" indent="-285750">
              <a:buFont typeface="Wingdings" panose="05000000000000000000" pitchFamily="2" charset="2"/>
              <a:buChar char="§"/>
            </a:pPr>
            <a:r>
              <a:rPr lang="pt-BR" sz="1400" dirty="0"/>
              <a:t>	Benefício para a superação da Pobreza: Todas as famílias que já são beneficiárias do Bolsa Família e que, mesmo recebendo os outros tipos de benefícios (Básico, Variável e o Variável Jovem), permanecem ainda com renda mensal de até R$ 89 por pessoa.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155316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3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941974F-89E1-4109-ABD7-DB071A959ADD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FERRAMENTAS UTILZIADAS</a:t>
            </a:r>
            <a:endParaRPr lang="pt-BR" sz="3200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DFBDB66-13E3-482B-A26C-B53ACC428A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4" y="6475336"/>
            <a:ext cx="954212" cy="95421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1C4417-B7DD-4A11-8206-2A6E7CF1A409}"/>
              </a:ext>
            </a:extLst>
          </p:cNvPr>
          <p:cNvSpPr txBox="1"/>
          <p:nvPr/>
        </p:nvSpPr>
        <p:spPr>
          <a:xfrm>
            <a:off x="2538527" y="2749578"/>
            <a:ext cx="4819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6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FE96ED-DDE1-4608-AB90-ADB76DABCC29}"/>
              </a:ext>
            </a:extLst>
          </p:cNvPr>
          <p:cNvSpPr txBox="1"/>
          <p:nvPr/>
        </p:nvSpPr>
        <p:spPr>
          <a:xfrm>
            <a:off x="3321653" y="5137342"/>
            <a:ext cx="5514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Plataforma para hospedagem de repositório </a:t>
            </a:r>
            <a:r>
              <a:rPr lang="pt-BR" sz="1600" dirty="0" err="1"/>
              <a:t>Git</a:t>
            </a:r>
            <a:r>
              <a:rPr lang="pt-BR" sz="1600" dirty="0"/>
              <a:t> com sistema de versionamento.</a:t>
            </a: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BC889BA4-0742-4320-BF64-3D7A1E3FB3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44" y="2301332"/>
            <a:ext cx="1211532" cy="140436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9C65F28-C90D-4181-AF95-890BC30790DB}"/>
              </a:ext>
            </a:extLst>
          </p:cNvPr>
          <p:cNvSpPr txBox="1"/>
          <p:nvPr/>
        </p:nvSpPr>
        <p:spPr>
          <a:xfrm>
            <a:off x="2322505" y="2711128"/>
            <a:ext cx="5514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/>
              <a:t>Jupyter</a:t>
            </a:r>
            <a:r>
              <a:rPr lang="pt-BR" sz="1600" dirty="0"/>
              <a:t> </a:t>
            </a:r>
            <a:r>
              <a:rPr lang="pt-BR" sz="1600" dirty="0" err="1"/>
              <a:t>NoteBook</a:t>
            </a:r>
            <a:r>
              <a:rPr lang="pt-BR" sz="1600" dirty="0"/>
              <a:t> é uma interface gráfica que viabiliza a edição de documentos do tipo notebook.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1D0535-A344-4DF8-80FD-5EEFF60A3913}"/>
              </a:ext>
            </a:extLst>
          </p:cNvPr>
          <p:cNvSpPr txBox="1"/>
          <p:nvPr/>
        </p:nvSpPr>
        <p:spPr>
          <a:xfrm>
            <a:off x="2361075" y="3493648"/>
            <a:ext cx="67301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u="sng" dirty="0">
                <a:solidFill>
                  <a:srgbClr val="FF0000"/>
                </a:solidFill>
              </a:rPr>
              <a:t>Notebooks</a:t>
            </a:r>
            <a:r>
              <a:rPr lang="pt-BR" sz="1600" dirty="0"/>
              <a:t> – São documentos virtuais que permitem a execução de códigos de determinada linguagem de programação simultaneamente com ferramentas para edição de textos simples.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1530C050-0BDA-48E5-8C72-4C1A83894F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3" y="4916505"/>
            <a:ext cx="2538527" cy="102644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DC795D7-6192-4745-91B8-0AC8FA48E275}"/>
              </a:ext>
            </a:extLst>
          </p:cNvPr>
          <p:cNvSpPr txBox="1"/>
          <p:nvPr/>
        </p:nvSpPr>
        <p:spPr>
          <a:xfrm>
            <a:off x="3654495" y="5796855"/>
            <a:ext cx="629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hlinkClick r:id="rId6"/>
              </a:rPr>
              <a:t>https://github.com/TCCDataMine/An-lises-Bolsa-Fam-lia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37353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41974F-89E1-4109-ABD7-DB071A959ADD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PYTHON</a:t>
            </a:r>
            <a:endParaRPr lang="pt-BR" sz="3200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DFBDB66-13E3-482B-A26C-B53ACC428A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58" y="1836415"/>
            <a:ext cx="1512169" cy="151216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47578D6-C172-44AC-A0EE-FF4F9FF36D50}"/>
              </a:ext>
            </a:extLst>
          </p:cNvPr>
          <p:cNvSpPr txBox="1"/>
          <p:nvPr/>
        </p:nvSpPr>
        <p:spPr>
          <a:xfrm>
            <a:off x="450156" y="1960266"/>
            <a:ext cx="6000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Python é uma linguem de programação gratuita, ou seja, não é necessário nenhum pagamento para sua utilização. A </a:t>
            </a:r>
            <a:r>
              <a:rPr lang="pt-BR" sz="1600" dirty="0" err="1"/>
              <a:t>PyScience</a:t>
            </a:r>
            <a:r>
              <a:rPr lang="pt-BR" sz="1600" dirty="0"/>
              <a:t>-Brasil define o Python como uma linguagem de programação o qual seu objeto é trazer um código flexível e de fácil manutenção, podendo-se ressaltar como as principais características: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34A8F0-3E32-451E-89B8-F2A51558B9BF}"/>
              </a:ext>
            </a:extLst>
          </p:cNvPr>
          <p:cNvSpPr txBox="1"/>
          <p:nvPr/>
        </p:nvSpPr>
        <p:spPr>
          <a:xfrm>
            <a:off x="480759" y="3490358"/>
            <a:ext cx="39126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Linguagem </a:t>
            </a:r>
            <a:r>
              <a:rPr lang="pt-BR" sz="1600" dirty="0" err="1"/>
              <a:t>pseudo-código</a:t>
            </a:r>
            <a:r>
              <a:rPr lang="pt-BR" sz="1600" dirty="0"/>
              <a:t> executável com o uso mínimo de caracteres especiais;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Marcação de blocos por </a:t>
            </a:r>
            <a:r>
              <a:rPr lang="pt-BR" sz="1600" dirty="0" err="1"/>
              <a:t>indentação</a:t>
            </a:r>
            <a:r>
              <a:rPr lang="pt-BR" sz="1600" dirty="0"/>
              <a:t>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Uso de palavras-chave desnecessário nas compilações;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Gerenciador de memória automático através do coletor de lixo;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Suporta técnicas mais complexas como orientação a objetos;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662D2BF-607D-4116-85B9-02D925F78D76}"/>
              </a:ext>
            </a:extLst>
          </p:cNvPr>
          <p:cNvSpPr txBox="1"/>
          <p:nvPr/>
        </p:nvSpPr>
        <p:spPr>
          <a:xfrm>
            <a:off x="4617685" y="3413463"/>
            <a:ext cx="42861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É uma linguagem livre onde os desenvolvedores podem estudar e modificar o código dela;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Não possui um propósito específico como Java e PHP, podendo ser utilizada para atender diversas necessidades;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Multiplataforma, funciona em vários sistemas e dispositivos;</a:t>
            </a:r>
          </a:p>
          <a:p>
            <a:r>
              <a:rPr lang="pt-BR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O pacote de instalação possui todas as ferramentas necessárias para a execução da aplicação já inclusa que a torna uma linguagem mais completa, possui biblioteca com diversas classes, métodos e funções;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2C6FC0E-C091-403E-BC67-0877EA201EEA}"/>
              </a:ext>
            </a:extLst>
          </p:cNvPr>
          <p:cNvSpPr/>
          <p:nvPr/>
        </p:nvSpPr>
        <p:spPr>
          <a:xfrm>
            <a:off x="455214" y="3354100"/>
            <a:ext cx="3912641" cy="3816425"/>
          </a:xfrm>
          <a:prstGeom prst="rect">
            <a:avLst/>
          </a:prstGeom>
          <a:noFill/>
          <a:ln>
            <a:solidFill>
              <a:srgbClr val="A11E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912C8EB-AEC4-437F-A590-685B04D15B5C}"/>
              </a:ext>
            </a:extLst>
          </p:cNvPr>
          <p:cNvSpPr/>
          <p:nvPr/>
        </p:nvSpPr>
        <p:spPr>
          <a:xfrm>
            <a:off x="4591493" y="3348584"/>
            <a:ext cx="4281043" cy="4031873"/>
          </a:xfrm>
          <a:prstGeom prst="rect">
            <a:avLst/>
          </a:prstGeom>
          <a:noFill/>
          <a:ln>
            <a:solidFill>
              <a:srgbClr val="A11E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51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941974F-89E1-4109-ABD7-DB071A959ADD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PYTHON - Bibliotecas</a:t>
            </a:r>
            <a:endParaRPr lang="pt-BR" sz="3200" dirty="0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DFBDB66-13E3-482B-A26C-B53ACC428A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4" y="6475336"/>
            <a:ext cx="954212" cy="95421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1C4417-B7DD-4A11-8206-2A6E7CF1A409}"/>
              </a:ext>
            </a:extLst>
          </p:cNvPr>
          <p:cNvSpPr txBox="1"/>
          <p:nvPr/>
        </p:nvSpPr>
        <p:spPr>
          <a:xfrm>
            <a:off x="2538527" y="2749578"/>
            <a:ext cx="4819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Biblioteca para a linguagem Python voltada para a manipulação e análise de dados.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FE96ED-DDE1-4608-AB90-ADB76DABCC29}"/>
              </a:ext>
            </a:extLst>
          </p:cNvPr>
          <p:cNvSpPr txBox="1"/>
          <p:nvPr/>
        </p:nvSpPr>
        <p:spPr>
          <a:xfrm>
            <a:off x="3258607" y="3631654"/>
            <a:ext cx="5514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Biblioteca para a linguagem Python para a construção de gráficos simples.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38131B-2B34-4BAA-97A7-3572771D7697}"/>
              </a:ext>
            </a:extLst>
          </p:cNvPr>
          <p:cNvSpPr txBox="1"/>
          <p:nvPr/>
        </p:nvSpPr>
        <p:spPr>
          <a:xfrm>
            <a:off x="3978687" y="4549426"/>
            <a:ext cx="5414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Biblioteca para a linguagem Python para a construção de gráficos robustos.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5E5504F-B3AD-4115-9B73-75D4ED4914F9}"/>
              </a:ext>
            </a:extLst>
          </p:cNvPr>
          <p:cNvSpPr txBox="1"/>
          <p:nvPr/>
        </p:nvSpPr>
        <p:spPr>
          <a:xfrm>
            <a:off x="4194711" y="5521585"/>
            <a:ext cx="5414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Biblioteca para a linguagem Python para o desenvolvimento da computação numérica.</a:t>
            </a:r>
          </a:p>
        </p:txBody>
      </p:sp>
      <p:pic>
        <p:nvPicPr>
          <p:cNvPr id="20" name="Imagem 19" descr="Uma imagem contendo desenho&#10;&#10;Descrição gerada automaticamente">
            <a:extLst>
              <a:ext uri="{FF2B5EF4-FFF2-40B4-BE49-F238E27FC236}">
                <a16:creationId xmlns:a16="http://schemas.microsoft.com/office/drawing/2014/main" id="{95D00A4A-BE67-4447-9121-27AAB8278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87" y="5344096"/>
            <a:ext cx="2448272" cy="979309"/>
          </a:xfrm>
          <a:prstGeom prst="rect">
            <a:avLst/>
          </a:prstGeom>
        </p:spPr>
      </p:pic>
      <p:pic>
        <p:nvPicPr>
          <p:cNvPr id="22" name="Imagem 21" descr="Logotipo, nome da empresa&#10;&#10;Descrição gerada automaticamente">
            <a:extLst>
              <a:ext uri="{FF2B5EF4-FFF2-40B4-BE49-F238E27FC236}">
                <a16:creationId xmlns:a16="http://schemas.microsoft.com/office/drawing/2014/main" id="{CFE0CFD1-27A6-4F70-A869-8683DC8AB7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5" y="2561017"/>
            <a:ext cx="2129671" cy="860742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3037E614-77D9-49E8-98AC-97C560F6C7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115" y="3554201"/>
            <a:ext cx="2211492" cy="530758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AE830027-19B7-4BB3-BBA6-A9DAB1BA56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4431" y="4394989"/>
            <a:ext cx="2211492" cy="6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4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51FD0D-AF25-4FEC-885B-07D1480D69C4}"/>
              </a:ext>
            </a:extLst>
          </p:cNvPr>
          <p:cNvSpPr txBox="1"/>
          <p:nvPr/>
        </p:nvSpPr>
        <p:spPr>
          <a:xfrm>
            <a:off x="450156" y="2178282"/>
            <a:ext cx="6480720" cy="51460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Legenda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ibge: código ibge do município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siglauf</a:t>
            </a:r>
            <a:r>
              <a:rPr lang="pt-BR" sz="2000" dirty="0"/>
              <a:t>: sigla da unidade federativa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anomes: ano e mês de referência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qtd_ben_bas</a:t>
            </a:r>
            <a:r>
              <a:rPr lang="pt-BR" sz="2000" dirty="0"/>
              <a:t>: Quantidade de benefícios básicos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qtd_ben_var</a:t>
            </a:r>
            <a:r>
              <a:rPr lang="pt-BR" sz="2000" dirty="0"/>
              <a:t>: Quantidade de benefícios variáveis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qtd_ben_bvj</a:t>
            </a:r>
            <a:r>
              <a:rPr lang="pt-BR" sz="2000" dirty="0"/>
              <a:t>: Quantidade de benefícios jovem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qtd_ben_bvn</a:t>
            </a:r>
            <a:r>
              <a:rPr lang="pt-BR" sz="2000" dirty="0"/>
              <a:t>: Quantidade de benefícios nutriz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qtd_ben_bvg</a:t>
            </a:r>
            <a:r>
              <a:rPr lang="pt-BR" sz="2000" dirty="0"/>
              <a:t>: Quantidade de benefícios gestantes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qtd_ben_bsp</a:t>
            </a:r>
            <a:r>
              <a:rPr lang="pt-BR" sz="2000" dirty="0"/>
              <a:t>: Quantidade de benefícios superação extrema pobreza</a:t>
            </a:r>
          </a:p>
        </p:txBody>
      </p:sp>
    </p:spTree>
    <p:extLst>
      <p:ext uri="{BB962C8B-B14F-4D97-AF65-F5344CB8AC3E}">
        <p14:creationId xmlns:p14="http://schemas.microsoft.com/office/powerpoint/2010/main" val="89458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CA69BC-F71A-4104-9115-7E089E6E1A8A}"/>
              </a:ext>
            </a:extLst>
          </p:cNvPr>
          <p:cNvPicPr/>
          <p:nvPr/>
        </p:nvPicPr>
        <p:blipFill rotWithShape="1">
          <a:blip r:embed="rId3"/>
          <a:srcRect l="22744" t="24775" r="56432" b="60493"/>
          <a:stretch/>
        </p:blipFill>
        <p:spPr bwMode="auto">
          <a:xfrm>
            <a:off x="1376251" y="3192410"/>
            <a:ext cx="6140698" cy="2459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F636824-A836-43E9-BFCC-6077374023B8}"/>
              </a:ext>
            </a:extLst>
          </p:cNvPr>
          <p:cNvSpPr txBox="1"/>
          <p:nvPr/>
        </p:nvSpPr>
        <p:spPr>
          <a:xfrm>
            <a:off x="306140" y="2191144"/>
            <a:ext cx="78488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Bibliotecas Python que auxiliaram no desenvolvimento das análises </a:t>
            </a:r>
          </a:p>
        </p:txBody>
      </p:sp>
    </p:spTree>
    <p:extLst>
      <p:ext uri="{BB962C8B-B14F-4D97-AF65-F5344CB8AC3E}">
        <p14:creationId xmlns:p14="http://schemas.microsoft.com/office/powerpoint/2010/main" val="349713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07FA3E-036E-429A-A23A-00632AC943BC}"/>
              </a:ext>
            </a:extLst>
          </p:cNvPr>
          <p:cNvPicPr/>
          <p:nvPr/>
        </p:nvPicPr>
        <p:blipFill rotWithShape="1">
          <a:blip r:embed="rId3"/>
          <a:srcRect l="21873" t="38880" r="47965" b="41367"/>
          <a:stretch/>
        </p:blipFill>
        <p:spPr bwMode="auto">
          <a:xfrm>
            <a:off x="1602285" y="3111401"/>
            <a:ext cx="5910470" cy="2325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039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0375B0-C99C-41B6-8354-346B77444DA1}"/>
              </a:ext>
            </a:extLst>
          </p:cNvPr>
          <p:cNvPicPr/>
          <p:nvPr/>
        </p:nvPicPr>
        <p:blipFill rotWithShape="1">
          <a:blip r:embed="rId3"/>
          <a:srcRect l="23035" t="24272" r="50673" b="40305"/>
          <a:stretch/>
        </p:blipFill>
        <p:spPr bwMode="auto">
          <a:xfrm>
            <a:off x="378147" y="2412479"/>
            <a:ext cx="4808015" cy="36439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44E63E4-C457-46D4-B657-7D2495DC6843}"/>
              </a:ext>
            </a:extLst>
          </p:cNvPr>
          <p:cNvPicPr/>
          <p:nvPr/>
        </p:nvPicPr>
        <p:blipFill rotWithShape="1">
          <a:blip r:embed="rId3"/>
          <a:srcRect l="22658" t="58955" r="54899" b="10245"/>
          <a:stretch/>
        </p:blipFill>
        <p:spPr bwMode="auto">
          <a:xfrm>
            <a:off x="5346700" y="2888034"/>
            <a:ext cx="4104456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059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CD0664-AC40-4D42-B89B-7D01739648C0}"/>
              </a:ext>
            </a:extLst>
          </p:cNvPr>
          <p:cNvPicPr/>
          <p:nvPr/>
        </p:nvPicPr>
        <p:blipFill rotWithShape="1">
          <a:blip r:embed="rId3"/>
          <a:srcRect l="22268" t="32063" r="50959" b="37644"/>
          <a:stretch/>
        </p:blipFill>
        <p:spPr bwMode="auto">
          <a:xfrm>
            <a:off x="322665" y="2605457"/>
            <a:ext cx="4896544" cy="3116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6EEABD-A0FD-481C-856B-DE7EDE594C88}"/>
              </a:ext>
            </a:extLst>
          </p:cNvPr>
          <p:cNvPicPr/>
          <p:nvPr/>
        </p:nvPicPr>
        <p:blipFill rotWithShape="1">
          <a:blip r:embed="rId3"/>
          <a:srcRect l="22191" t="62163" r="55849" b="7037"/>
          <a:stretch/>
        </p:blipFill>
        <p:spPr bwMode="auto">
          <a:xfrm>
            <a:off x="5363223" y="2605457"/>
            <a:ext cx="4015925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8595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:\Criação\2018.1\Institucional\PPT Padrão\UniCarioca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314252" y="2256343"/>
            <a:ext cx="8064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APLICAÇÃO DE TÉCNICAS DE MINERAÇÃO </a:t>
            </a:r>
          </a:p>
          <a:p>
            <a:pPr algn="ctr"/>
            <a:r>
              <a:rPr lang="pt-BR" sz="4800" b="1" dirty="0">
                <a:solidFill>
                  <a:schemeClr val="bg1"/>
                </a:solidFill>
              </a:rPr>
              <a:t>DE DADOS PARA ANALISAR O BOLSA FAMÍLIA.</a:t>
            </a:r>
          </a:p>
        </p:txBody>
      </p:sp>
    </p:spTree>
    <p:extLst>
      <p:ext uri="{BB962C8B-B14F-4D97-AF65-F5344CB8AC3E}">
        <p14:creationId xmlns:p14="http://schemas.microsoft.com/office/powerpoint/2010/main" val="3376277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59AB2F-969D-4591-96CF-F5C9D1EB3EAD}"/>
              </a:ext>
            </a:extLst>
          </p:cNvPr>
          <p:cNvPicPr/>
          <p:nvPr/>
        </p:nvPicPr>
        <p:blipFill rotWithShape="1">
          <a:blip r:embed="rId3"/>
          <a:srcRect l="22956" t="23599" r="53419" b="45602"/>
          <a:stretch/>
        </p:blipFill>
        <p:spPr bwMode="auto">
          <a:xfrm>
            <a:off x="450156" y="2484488"/>
            <a:ext cx="4320480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ADFFF1D-E2A1-408F-B649-F382CD5C4F00}"/>
              </a:ext>
            </a:extLst>
          </p:cNvPr>
          <p:cNvPicPr/>
          <p:nvPr/>
        </p:nvPicPr>
        <p:blipFill rotWithShape="1">
          <a:blip r:embed="rId3"/>
          <a:srcRect l="22956" t="53698" r="53419" b="15502"/>
          <a:stretch/>
        </p:blipFill>
        <p:spPr bwMode="auto">
          <a:xfrm>
            <a:off x="4937157" y="2484489"/>
            <a:ext cx="4320480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2909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4022B9-2F75-4B52-911A-DD1347029FF3}"/>
              </a:ext>
            </a:extLst>
          </p:cNvPr>
          <p:cNvPicPr/>
          <p:nvPr/>
        </p:nvPicPr>
        <p:blipFill rotWithShape="1">
          <a:blip r:embed="rId3"/>
          <a:srcRect l="21872" t="27905" r="32620" b="44816"/>
          <a:stretch/>
        </p:blipFill>
        <p:spPr bwMode="auto">
          <a:xfrm>
            <a:off x="810196" y="2477007"/>
            <a:ext cx="8208911" cy="3902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3160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829949-F456-4E51-AEE2-6AC23542877A}"/>
              </a:ext>
            </a:extLst>
          </p:cNvPr>
          <p:cNvPicPr/>
          <p:nvPr/>
        </p:nvPicPr>
        <p:blipFill rotWithShape="1">
          <a:blip r:embed="rId3"/>
          <a:srcRect l="20990" t="54243" r="32973" b="24749"/>
          <a:stretch/>
        </p:blipFill>
        <p:spPr bwMode="auto">
          <a:xfrm>
            <a:off x="1854312" y="1886622"/>
            <a:ext cx="7685373" cy="22540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5BB32B9B-B578-4539-9236-B0CFDFF36AAA}"/>
              </a:ext>
            </a:extLst>
          </p:cNvPr>
          <p:cNvCxnSpPr>
            <a:cxnSpLocks/>
          </p:cNvCxnSpPr>
          <p:nvPr/>
        </p:nvCxnSpPr>
        <p:spPr>
          <a:xfrm>
            <a:off x="3618508" y="3990028"/>
            <a:ext cx="1152128" cy="603225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6DFC08B1-0022-4BA2-8919-B25CE24E1128}"/>
              </a:ext>
            </a:extLst>
          </p:cNvPr>
          <p:cNvSpPr/>
          <p:nvPr/>
        </p:nvSpPr>
        <p:spPr>
          <a:xfrm>
            <a:off x="3186460" y="3583718"/>
            <a:ext cx="576064" cy="43204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77A47FF-94A4-489E-9C30-EA3AEEB27C52}"/>
              </a:ext>
            </a:extLst>
          </p:cNvPr>
          <p:cNvSpPr txBox="1"/>
          <p:nvPr/>
        </p:nvSpPr>
        <p:spPr>
          <a:xfrm>
            <a:off x="4770636" y="4385504"/>
            <a:ext cx="40324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São </a:t>
            </a:r>
            <a:r>
              <a:rPr lang="pt-BR" dirty="0" err="1"/>
              <a:t>Vendelino</a:t>
            </a:r>
            <a:r>
              <a:rPr lang="pt-BR" dirty="0"/>
              <a:t> – Rio Grande do Sul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5367395-6D77-4929-8072-2D989C32578D}"/>
              </a:ext>
            </a:extLst>
          </p:cNvPr>
          <p:cNvPicPr/>
          <p:nvPr/>
        </p:nvPicPr>
        <p:blipFill rotWithShape="1">
          <a:blip r:embed="rId4"/>
          <a:srcRect l="22945" t="23995" r="50673" b="40305"/>
          <a:stretch/>
        </p:blipFill>
        <p:spPr bwMode="auto">
          <a:xfrm>
            <a:off x="221325" y="4068664"/>
            <a:ext cx="3109151" cy="32383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F3BAEE9E-3642-45ED-94C9-FD18F0CF6734}"/>
              </a:ext>
            </a:extLst>
          </p:cNvPr>
          <p:cNvSpPr/>
          <p:nvPr/>
        </p:nvSpPr>
        <p:spPr>
          <a:xfrm>
            <a:off x="1451864" y="5940871"/>
            <a:ext cx="324036" cy="21602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228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1441C0-8220-426C-9048-F8C1FBEB5D97}"/>
              </a:ext>
            </a:extLst>
          </p:cNvPr>
          <p:cNvPicPr/>
          <p:nvPr/>
        </p:nvPicPr>
        <p:blipFill rotWithShape="1">
          <a:blip r:embed="rId3"/>
          <a:srcRect l="20637" t="74310" r="37912" b="9699"/>
          <a:stretch/>
        </p:blipFill>
        <p:spPr bwMode="auto">
          <a:xfrm>
            <a:off x="2538388" y="2087621"/>
            <a:ext cx="7001297" cy="18327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D9BA23-F0DA-4230-9A44-D2A069C41F9B}"/>
              </a:ext>
            </a:extLst>
          </p:cNvPr>
          <p:cNvPicPr/>
          <p:nvPr/>
        </p:nvPicPr>
        <p:blipFill rotWithShape="1">
          <a:blip r:embed="rId4"/>
          <a:srcRect l="22945" t="23995" r="50673" b="40305"/>
          <a:stretch/>
        </p:blipFill>
        <p:spPr bwMode="auto">
          <a:xfrm>
            <a:off x="221325" y="3924648"/>
            <a:ext cx="3325175" cy="3382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ector: Curvo 6">
            <a:extLst>
              <a:ext uri="{FF2B5EF4-FFF2-40B4-BE49-F238E27FC236}">
                <a16:creationId xmlns:a16="http://schemas.microsoft.com/office/drawing/2014/main" id="{216851C8-2BAC-475B-93F1-1F071E0F93CD}"/>
              </a:ext>
            </a:extLst>
          </p:cNvPr>
          <p:cNvCxnSpPr>
            <a:cxnSpLocks/>
          </p:cNvCxnSpPr>
          <p:nvPr/>
        </p:nvCxnSpPr>
        <p:spPr>
          <a:xfrm flipV="1">
            <a:off x="1892528" y="5206457"/>
            <a:ext cx="2806100" cy="1211310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F88D3336-7901-46E0-9A95-0839A2DA07A3}"/>
              </a:ext>
            </a:extLst>
          </p:cNvPr>
          <p:cNvSpPr/>
          <p:nvPr/>
        </p:nvSpPr>
        <p:spPr>
          <a:xfrm>
            <a:off x="1458268" y="6372919"/>
            <a:ext cx="451207" cy="21602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F3B9CB-397F-404E-A378-EA6DB04F184A}"/>
              </a:ext>
            </a:extLst>
          </p:cNvPr>
          <p:cNvSpPr txBox="1"/>
          <p:nvPr/>
        </p:nvSpPr>
        <p:spPr>
          <a:xfrm>
            <a:off x="4770636" y="4954429"/>
            <a:ext cx="38164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66526 + </a:t>
            </a:r>
            <a:r>
              <a:rPr lang="pt-BR" dirty="0">
                <a:solidFill>
                  <a:schemeClr val="accent1"/>
                </a:solidFill>
              </a:rPr>
              <a:t>314</a:t>
            </a:r>
            <a:r>
              <a:rPr lang="pt-BR" dirty="0"/>
              <a:t> = 66840</a:t>
            </a:r>
          </a:p>
        </p:txBody>
      </p:sp>
    </p:spTree>
    <p:extLst>
      <p:ext uri="{BB962C8B-B14F-4D97-AF65-F5344CB8AC3E}">
        <p14:creationId xmlns:p14="http://schemas.microsoft.com/office/powerpoint/2010/main" val="1888426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956CFA-A472-4971-8258-8A069C5F0C8D}"/>
              </a:ext>
            </a:extLst>
          </p:cNvPr>
          <p:cNvPicPr/>
          <p:nvPr/>
        </p:nvPicPr>
        <p:blipFill rotWithShape="1">
          <a:blip r:embed="rId3"/>
          <a:srcRect l="30516" t="17558" r="48417" b="40775"/>
          <a:stretch/>
        </p:blipFill>
        <p:spPr bwMode="auto">
          <a:xfrm>
            <a:off x="804243" y="2356647"/>
            <a:ext cx="3960440" cy="4406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58FD90-6E55-4E8B-ABBF-0CD4F2438128}"/>
              </a:ext>
            </a:extLst>
          </p:cNvPr>
          <p:cNvPicPr/>
          <p:nvPr/>
        </p:nvPicPr>
        <p:blipFill rotWithShape="1">
          <a:blip r:embed="rId3"/>
          <a:srcRect l="32057" t="59457" r="47652" b="4089"/>
          <a:stretch/>
        </p:blipFill>
        <p:spPr bwMode="auto">
          <a:xfrm>
            <a:off x="4901878" y="2844527"/>
            <a:ext cx="3814773" cy="3855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5980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159593-A9AF-4F90-944F-72117FD28049}"/>
              </a:ext>
            </a:extLst>
          </p:cNvPr>
          <p:cNvPicPr/>
          <p:nvPr/>
        </p:nvPicPr>
        <p:blipFill rotWithShape="1">
          <a:blip r:embed="rId3"/>
          <a:srcRect l="22369" t="20067" r="33148" b="4861"/>
          <a:stretch/>
        </p:blipFill>
        <p:spPr bwMode="auto">
          <a:xfrm>
            <a:off x="444065" y="2052440"/>
            <a:ext cx="4830627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EEFBC4-194C-4C61-867D-8B3351A6CB0A}"/>
              </a:ext>
            </a:extLst>
          </p:cNvPr>
          <p:cNvSpPr txBox="1"/>
          <p:nvPr/>
        </p:nvSpPr>
        <p:spPr>
          <a:xfrm>
            <a:off x="5840683" y="3219663"/>
            <a:ext cx="32812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/>
              <a:t>Observamos como os dados foram registrados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00" dirty="0"/>
          </a:p>
          <a:p>
            <a:r>
              <a:rPr lang="pt-BR" sz="1400" dirty="0"/>
              <a:t>Tem-se um município, cada mês refere-se a um registro do mesmo município de janeiro a dezembro. E assim os dados foram inseridos seguindo o mesmo padrão </a:t>
            </a:r>
          </a:p>
        </p:txBody>
      </p:sp>
    </p:spTree>
    <p:extLst>
      <p:ext uri="{BB962C8B-B14F-4D97-AF65-F5344CB8AC3E}">
        <p14:creationId xmlns:p14="http://schemas.microsoft.com/office/powerpoint/2010/main" val="1303389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A498E-F720-42C3-ABDE-763D2165D88F}"/>
              </a:ext>
            </a:extLst>
          </p:cNvPr>
          <p:cNvPicPr/>
          <p:nvPr/>
        </p:nvPicPr>
        <p:blipFill rotWithShape="1">
          <a:blip r:embed="rId3"/>
          <a:srcRect l="22048" t="31668" r="33326" b="22868"/>
          <a:stretch/>
        </p:blipFill>
        <p:spPr bwMode="auto">
          <a:xfrm>
            <a:off x="118074" y="2203565"/>
            <a:ext cx="4876800" cy="3364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C7D750C3-4541-442B-A94B-FC6F54DED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77538">
            <a:off x="884934" y="2811253"/>
            <a:ext cx="2972416" cy="297241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C3926F-E266-4E47-88FD-FE23A575CBE9}"/>
              </a:ext>
            </a:extLst>
          </p:cNvPr>
          <p:cNvPicPr/>
          <p:nvPr/>
        </p:nvPicPr>
        <p:blipFill rotWithShape="1">
          <a:blip r:embed="rId3"/>
          <a:srcRect l="36710" t="42058" r="58935" b="24718"/>
          <a:stretch/>
        </p:blipFill>
        <p:spPr bwMode="auto">
          <a:xfrm>
            <a:off x="6853343" y="2237936"/>
            <a:ext cx="1971166" cy="4882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Conector: Curvo 9">
            <a:extLst>
              <a:ext uri="{FF2B5EF4-FFF2-40B4-BE49-F238E27FC236}">
                <a16:creationId xmlns:a16="http://schemas.microsoft.com/office/drawing/2014/main" id="{9C793111-EF5A-4BDD-AAB9-2CEB4CF71667}"/>
              </a:ext>
            </a:extLst>
          </p:cNvPr>
          <p:cNvCxnSpPr>
            <a:cxnSpLocks/>
          </p:cNvCxnSpPr>
          <p:nvPr/>
        </p:nvCxnSpPr>
        <p:spPr>
          <a:xfrm flipV="1">
            <a:off x="2737722" y="2893764"/>
            <a:ext cx="3456384" cy="140369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0E35DA-033D-4FF8-9ED2-DFA61BBC19E0}"/>
              </a:ext>
            </a:extLst>
          </p:cNvPr>
          <p:cNvSpPr txBox="1"/>
          <p:nvPr/>
        </p:nvSpPr>
        <p:spPr>
          <a:xfrm>
            <a:off x="306140" y="6156895"/>
            <a:ext cx="554461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observação leva à indagação. </a:t>
            </a:r>
          </a:p>
          <a:p>
            <a:r>
              <a:rPr lang="pt-BR" dirty="0"/>
              <a:t>Qual a razão desta variação ? </a:t>
            </a:r>
            <a:br>
              <a:rPr lang="pt-BR" dirty="0"/>
            </a:b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Seria uma questão social, econômica ou política? </a:t>
            </a:r>
          </a:p>
        </p:txBody>
      </p:sp>
    </p:spTree>
    <p:extLst>
      <p:ext uri="{BB962C8B-B14F-4D97-AF65-F5344CB8AC3E}">
        <p14:creationId xmlns:p14="http://schemas.microsoft.com/office/powerpoint/2010/main" val="3194149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5793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E2C842E-3D8F-4F2E-A568-50E122185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0" t="25414" r="70201" b="56974"/>
          <a:stretch/>
        </p:blipFill>
        <p:spPr>
          <a:xfrm>
            <a:off x="954212" y="3492599"/>
            <a:ext cx="762300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28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2BDC71-5DDE-499D-9B42-28800A808DF4}"/>
              </a:ext>
            </a:extLst>
          </p:cNvPr>
          <p:cNvPicPr/>
          <p:nvPr/>
        </p:nvPicPr>
        <p:blipFill rotWithShape="1">
          <a:blip r:embed="rId3"/>
          <a:srcRect l="25047" t="40447" r="46555" b="6877"/>
          <a:stretch/>
        </p:blipFill>
        <p:spPr bwMode="auto">
          <a:xfrm>
            <a:off x="234132" y="1980431"/>
            <a:ext cx="5208235" cy="5287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C36AFB5-7829-40FC-B4CC-4D3DBA9A4C1D}"/>
              </a:ext>
            </a:extLst>
          </p:cNvPr>
          <p:cNvSpPr txBox="1"/>
          <p:nvPr/>
        </p:nvSpPr>
        <p:spPr>
          <a:xfrm>
            <a:off x="5919880" y="3210451"/>
            <a:ext cx="32022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Estados e as respectivas quantidades de municípios que receberam benefícios no ano de 2019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96057FF-503F-4F2F-890B-B7FE9E06DA5E}"/>
              </a:ext>
            </a:extLst>
          </p:cNvPr>
          <p:cNvSpPr txBox="1"/>
          <p:nvPr/>
        </p:nvSpPr>
        <p:spPr>
          <a:xfrm>
            <a:off x="5828807" y="6522500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</a:rPr>
              <a:t>Obs. O resultado representa a relação atual municípios/estado do Brasil  </a:t>
            </a:r>
          </a:p>
        </p:txBody>
      </p:sp>
    </p:spTree>
    <p:extLst>
      <p:ext uri="{BB962C8B-B14F-4D97-AF65-F5344CB8AC3E}">
        <p14:creationId xmlns:p14="http://schemas.microsoft.com/office/powerpoint/2010/main" val="36865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9D96DD-A57D-4F2F-836F-09FE40A0AB8C}"/>
              </a:ext>
            </a:extLst>
          </p:cNvPr>
          <p:cNvPicPr/>
          <p:nvPr/>
        </p:nvPicPr>
        <p:blipFill rotWithShape="1">
          <a:blip r:embed="rId3"/>
          <a:srcRect l="22127" t="34573" r="46366" b="28613"/>
          <a:stretch/>
        </p:blipFill>
        <p:spPr bwMode="auto">
          <a:xfrm>
            <a:off x="162124" y="2340471"/>
            <a:ext cx="4680520" cy="4837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6F70958-3E1E-4FFF-9302-59A5EF2AB2EE}"/>
              </a:ext>
            </a:extLst>
          </p:cNvPr>
          <p:cNvPicPr/>
          <p:nvPr/>
        </p:nvPicPr>
        <p:blipFill rotWithShape="1">
          <a:blip r:embed="rId4"/>
          <a:srcRect l="22268" t="32063" r="50959" b="37644"/>
          <a:stretch/>
        </p:blipFill>
        <p:spPr bwMode="auto">
          <a:xfrm>
            <a:off x="5130676" y="1980431"/>
            <a:ext cx="4248472" cy="3096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B9F281C-F49E-4582-AC6B-FA8F5AFE3EEC}"/>
              </a:ext>
            </a:extLst>
          </p:cNvPr>
          <p:cNvSpPr txBox="1"/>
          <p:nvPr/>
        </p:nvSpPr>
        <p:spPr>
          <a:xfrm>
            <a:off x="5130676" y="5404477"/>
            <a:ext cx="316835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Apenas os estados das regiões Norte e Nordeste</a:t>
            </a:r>
          </a:p>
          <a:p>
            <a:endParaRPr lang="pt-BR" dirty="0"/>
          </a:p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Com exceções de Sergipe, Alagoas e Bahia</a:t>
            </a:r>
          </a:p>
        </p:txBody>
      </p:sp>
    </p:spTree>
    <p:extLst>
      <p:ext uri="{BB962C8B-B14F-4D97-AF65-F5344CB8AC3E}">
        <p14:creationId xmlns:p14="http://schemas.microsoft.com/office/powerpoint/2010/main" val="356599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7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494272" y="691266"/>
            <a:ext cx="69127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00" b="1" dirty="0">
                <a:solidFill>
                  <a:srgbClr val="A11E21"/>
                </a:solidFill>
              </a:rPr>
              <a:t>CENTRO UNIVERSITÁRIO CARIOCA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22264" y="2705849"/>
            <a:ext cx="7056784" cy="17281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chemeClr val="tx1"/>
                </a:solidFill>
              </a:rPr>
              <a:t>GUILHERME OLIVEIRA DE SOUZA</a:t>
            </a:r>
          </a:p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chemeClr val="tx1"/>
                </a:solidFill>
              </a:rPr>
              <a:t>VICTOR ANTÔNIO BRAZ PENA SANTOS</a:t>
            </a: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1494272" y="4968975"/>
            <a:ext cx="7056784" cy="2592288"/>
          </a:xfrm>
          <a:prstGeom prst="rect">
            <a:avLst/>
          </a:prstGeom>
        </p:spPr>
        <p:txBody>
          <a:bodyPr lIns="104296" tIns="52148" rIns="104296" bIns="52148"/>
          <a:lstStyle>
            <a:lvl1pPr marL="0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482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42965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64447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85929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07412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128894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0376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71859" indent="0" algn="ctr" defTabSz="1042965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A11E21"/>
                </a:solidFill>
              </a:rPr>
              <a:t>Orientador:</a:t>
            </a:r>
          </a:p>
          <a:p>
            <a:r>
              <a:rPr lang="pt-BR" sz="2800" b="1" dirty="0">
                <a:solidFill>
                  <a:schemeClr val="tx1"/>
                </a:solidFill>
              </a:rPr>
              <a:t>Professor D. Sc. Sérgio Assunção Monteiro</a:t>
            </a:r>
          </a:p>
          <a:p>
            <a:pPr>
              <a:lnSpc>
                <a:spcPct val="150000"/>
              </a:lnSpc>
            </a:pPr>
            <a:endParaRPr lang="pt-BR" sz="2800" b="1" dirty="0">
              <a:solidFill>
                <a:schemeClr val="tx1"/>
              </a:solidFill>
            </a:endParaRPr>
          </a:p>
          <a:p>
            <a:r>
              <a:rPr lang="pt-BR" sz="1800" dirty="0">
                <a:solidFill>
                  <a:schemeClr val="tx1"/>
                </a:solidFill>
              </a:rPr>
              <a:t>RIO DE JANEIRO</a:t>
            </a:r>
          </a:p>
          <a:p>
            <a:r>
              <a:rPr lang="pt-BR" sz="1800" dirty="0">
                <a:solidFill>
                  <a:schemeClr val="tx1"/>
                </a:solidFill>
              </a:rPr>
              <a:t>2020</a:t>
            </a:r>
          </a:p>
          <a:p>
            <a:pPr algn="just"/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76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F3CE08-E0B0-4CED-BBF3-631BAB66459C}"/>
              </a:ext>
            </a:extLst>
          </p:cNvPr>
          <p:cNvPicPr/>
          <p:nvPr/>
        </p:nvPicPr>
        <p:blipFill rotWithShape="1">
          <a:blip r:embed="rId3"/>
          <a:srcRect l="24518" t="18499" r="40734" b="7191"/>
          <a:stretch/>
        </p:blipFill>
        <p:spPr bwMode="auto">
          <a:xfrm>
            <a:off x="2178348" y="1980431"/>
            <a:ext cx="5040560" cy="53285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4341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85BFC3-C493-434A-84D5-2564B016DB8B}"/>
              </a:ext>
            </a:extLst>
          </p:cNvPr>
          <p:cNvPicPr/>
          <p:nvPr/>
        </p:nvPicPr>
        <p:blipFill rotWithShape="1">
          <a:blip r:embed="rId3"/>
          <a:srcRect l="24165" t="34490" r="41439" b="42935"/>
          <a:stretch/>
        </p:blipFill>
        <p:spPr bwMode="auto">
          <a:xfrm>
            <a:off x="1982222" y="2256980"/>
            <a:ext cx="5864860" cy="2165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3762E25-7037-4ECD-945B-811370E9CB75}"/>
              </a:ext>
            </a:extLst>
          </p:cNvPr>
          <p:cNvPicPr/>
          <p:nvPr/>
        </p:nvPicPr>
        <p:blipFill rotWithShape="1">
          <a:blip r:embed="rId3"/>
          <a:srcRect l="23636" t="56752" r="35618" b="13775"/>
          <a:stretch/>
        </p:blipFill>
        <p:spPr bwMode="auto">
          <a:xfrm>
            <a:off x="2034609" y="4644727"/>
            <a:ext cx="5760085" cy="2343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937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75630B-5A71-4BDB-B295-35CC28BC48C0}"/>
              </a:ext>
            </a:extLst>
          </p:cNvPr>
          <p:cNvPicPr/>
          <p:nvPr/>
        </p:nvPicPr>
        <p:blipFill rotWithShape="1">
          <a:blip r:embed="rId3"/>
          <a:srcRect l="24561" t="27150" r="41159" b="48036"/>
          <a:stretch/>
        </p:blipFill>
        <p:spPr bwMode="auto">
          <a:xfrm>
            <a:off x="2034609" y="2167769"/>
            <a:ext cx="5760085" cy="2345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BB5701-9211-4FCB-8542-F6E6647EF545}"/>
              </a:ext>
            </a:extLst>
          </p:cNvPr>
          <p:cNvPicPr/>
          <p:nvPr/>
        </p:nvPicPr>
        <p:blipFill rotWithShape="1">
          <a:blip r:embed="rId3"/>
          <a:srcRect l="23460" t="51107" r="35795" b="19106"/>
          <a:stretch/>
        </p:blipFill>
        <p:spPr bwMode="auto">
          <a:xfrm>
            <a:off x="2034609" y="4870231"/>
            <a:ext cx="5674360" cy="2333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4602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C191AE-32FF-4406-8B46-C3DD21A77F60}"/>
              </a:ext>
            </a:extLst>
          </p:cNvPr>
          <p:cNvPicPr/>
          <p:nvPr/>
        </p:nvPicPr>
        <p:blipFill rotWithShape="1">
          <a:blip r:embed="rId3"/>
          <a:srcRect l="23283" t="22575" r="40734" b="53282"/>
          <a:stretch/>
        </p:blipFill>
        <p:spPr bwMode="auto">
          <a:xfrm>
            <a:off x="1969651" y="2123126"/>
            <a:ext cx="5601970" cy="2114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2F61EE5-A18E-470D-ABAD-EB02E6A38D4A}"/>
              </a:ext>
            </a:extLst>
          </p:cNvPr>
          <p:cNvPicPr/>
          <p:nvPr/>
        </p:nvPicPr>
        <p:blipFill rotWithShape="1">
          <a:blip r:embed="rId3"/>
          <a:srcRect l="24165" t="46091" r="35795" b="24749"/>
          <a:stretch/>
        </p:blipFill>
        <p:spPr bwMode="auto">
          <a:xfrm>
            <a:off x="1949609" y="4519089"/>
            <a:ext cx="5556250" cy="2276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2288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F69586-A8D7-49F0-AA0D-4C0BBCFAA635}"/>
              </a:ext>
            </a:extLst>
          </p:cNvPr>
          <p:cNvPicPr/>
          <p:nvPr/>
        </p:nvPicPr>
        <p:blipFill rotWithShape="1">
          <a:blip r:embed="rId3"/>
          <a:srcRect l="25047" t="29787" r="41742" b="47260"/>
          <a:stretch/>
        </p:blipFill>
        <p:spPr bwMode="auto">
          <a:xfrm>
            <a:off x="1879245" y="2124447"/>
            <a:ext cx="5610225" cy="2181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B3C4BBE-290C-4D14-9065-4706F6445195}"/>
              </a:ext>
            </a:extLst>
          </p:cNvPr>
          <p:cNvPicPr/>
          <p:nvPr/>
        </p:nvPicPr>
        <p:blipFill rotWithShape="1">
          <a:blip r:embed="rId3"/>
          <a:srcRect l="23989" t="52677" r="35089" b="18477"/>
          <a:stretch/>
        </p:blipFill>
        <p:spPr bwMode="auto">
          <a:xfrm>
            <a:off x="1852492" y="4580014"/>
            <a:ext cx="5836285" cy="2305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9729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0E2543-AEA9-4299-A1FD-40061A2B6985}"/>
              </a:ext>
            </a:extLst>
          </p:cNvPr>
          <p:cNvPicPr/>
          <p:nvPr/>
        </p:nvPicPr>
        <p:blipFill rotWithShape="1">
          <a:blip r:embed="rId3"/>
          <a:srcRect l="24694" t="24143" r="37559" b="52655"/>
          <a:stretch/>
        </p:blipFill>
        <p:spPr bwMode="auto">
          <a:xfrm>
            <a:off x="1919803" y="2269898"/>
            <a:ext cx="5701665" cy="1971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9606B1-E7AE-4C74-ADCA-B5CFAC798062}"/>
              </a:ext>
            </a:extLst>
          </p:cNvPr>
          <p:cNvPicPr/>
          <p:nvPr/>
        </p:nvPicPr>
        <p:blipFill rotWithShape="1">
          <a:blip r:embed="rId3"/>
          <a:srcRect l="25206" t="45969" r="35796" b="25376"/>
          <a:stretch/>
        </p:blipFill>
        <p:spPr bwMode="auto">
          <a:xfrm>
            <a:off x="1929824" y="4499364"/>
            <a:ext cx="5806440" cy="2400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8243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217C3C3-A1EC-46E1-B08B-C1432F5AEC6E}"/>
              </a:ext>
            </a:extLst>
          </p:cNvPr>
          <p:cNvPicPr/>
          <p:nvPr/>
        </p:nvPicPr>
        <p:blipFill rotWithShape="1">
          <a:blip r:embed="rId3"/>
          <a:srcRect l="23460" t="29473" r="41439" b="47325"/>
          <a:stretch/>
        </p:blipFill>
        <p:spPr bwMode="auto">
          <a:xfrm>
            <a:off x="2084457" y="2265216"/>
            <a:ext cx="5660390" cy="2105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8DF105-6A59-487F-9139-DBAEC240D26C}"/>
              </a:ext>
            </a:extLst>
          </p:cNvPr>
          <p:cNvPicPr/>
          <p:nvPr/>
        </p:nvPicPr>
        <p:blipFill rotWithShape="1">
          <a:blip r:embed="rId3"/>
          <a:srcRect l="24165" t="51108" r="35089" b="18478"/>
          <a:stretch/>
        </p:blipFill>
        <p:spPr bwMode="auto">
          <a:xfrm>
            <a:off x="2084457" y="4655026"/>
            <a:ext cx="5556885" cy="2333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2270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7BF7CF-5F15-4ACB-805D-A33F2B703027}"/>
              </a:ext>
            </a:extLst>
          </p:cNvPr>
          <p:cNvPicPr/>
          <p:nvPr/>
        </p:nvPicPr>
        <p:blipFill rotWithShape="1">
          <a:blip r:embed="rId3"/>
          <a:srcRect l="25047" t="42642" r="33149" b="14716"/>
          <a:stretch/>
        </p:blipFill>
        <p:spPr bwMode="auto">
          <a:xfrm>
            <a:off x="1638288" y="2340471"/>
            <a:ext cx="6552728" cy="4432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52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D415A7-EAD1-43CF-9064-2FD7825319BD}"/>
              </a:ext>
            </a:extLst>
          </p:cNvPr>
          <p:cNvPicPr/>
          <p:nvPr/>
        </p:nvPicPr>
        <p:blipFill rotWithShape="1">
          <a:blip r:embed="rId3"/>
          <a:srcRect l="24871" t="39820" r="36500" b="27258"/>
          <a:stretch/>
        </p:blipFill>
        <p:spPr bwMode="auto">
          <a:xfrm>
            <a:off x="1804573" y="2500198"/>
            <a:ext cx="6350439" cy="3584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9828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66034C-1AE9-4BD6-BFC9-762135B3A844}"/>
              </a:ext>
            </a:extLst>
          </p:cNvPr>
          <p:cNvPicPr/>
          <p:nvPr/>
        </p:nvPicPr>
        <p:blipFill rotWithShape="1">
          <a:blip r:embed="rId3"/>
          <a:srcRect l="24694" t="37939" r="35795" b="25376"/>
          <a:stretch/>
        </p:blipFill>
        <p:spPr bwMode="auto">
          <a:xfrm>
            <a:off x="1476276" y="2556495"/>
            <a:ext cx="6876751" cy="41621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322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793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MOTIVAÇÃO</a:t>
            </a:r>
            <a:endParaRPr lang="pt-BR" sz="32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AE383B-F1D7-42BD-896C-2F3C4D78F983}"/>
              </a:ext>
            </a:extLst>
          </p:cNvPr>
          <p:cNvSpPr txBox="1"/>
          <p:nvPr/>
        </p:nvSpPr>
        <p:spPr>
          <a:xfrm>
            <a:off x="318811" y="2311670"/>
            <a:ext cx="34159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Era digital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DB1FC1-7CA8-4BA5-A75B-92A927B60BED}"/>
              </a:ext>
            </a:extLst>
          </p:cNvPr>
          <p:cNvSpPr txBox="1"/>
          <p:nvPr/>
        </p:nvSpPr>
        <p:spPr>
          <a:xfrm>
            <a:off x="318811" y="2867074"/>
            <a:ext cx="59610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Era DIGITAL;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A maior geração de dados da história da Humanidade;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Segundo Eric Schmidt, </a:t>
            </a:r>
            <a:r>
              <a:rPr lang="pt-BR" sz="1800" dirty="0" err="1"/>
              <a:t>ExCEO</a:t>
            </a:r>
            <a:r>
              <a:rPr lang="pt-BR" sz="1800" dirty="0"/>
              <a:t> da Google em relato na Economist </a:t>
            </a:r>
            <a:r>
              <a:rPr lang="pt-BR" sz="1800" dirty="0" err="1"/>
              <a:t>Intelligence</a:t>
            </a:r>
            <a:r>
              <a:rPr lang="pt-BR" sz="1800" dirty="0"/>
              <a:t> Unit (EIU) de 2012, texto de abertura do evento, parágrafo 1º: “{...}o mundo cria cerca de cinco </a:t>
            </a:r>
            <a:r>
              <a:rPr lang="pt-BR" sz="1800" dirty="0" err="1"/>
              <a:t>exabytes</a:t>
            </a:r>
            <a:r>
              <a:rPr lang="pt-BR" sz="1800" dirty="0"/>
              <a:t> de dados a cada dois dias {...}”, o que corresponde à quantidade criada do início da nossa civilização até o dia 30 de dezembro de 2003</a:t>
            </a:r>
            <a:r>
              <a:rPr lang="pt-BR" sz="1400" b="0" i="0" dirty="0">
                <a:solidFill>
                  <a:srgbClr val="535358"/>
                </a:solidFill>
                <a:effectLst/>
                <a:latin typeface="Cambria" panose="02040503050406030204" pitchFamily="18" charset="0"/>
              </a:rPr>
              <a:t>.</a:t>
            </a:r>
            <a:r>
              <a:rPr lang="pt-BR" sz="1800" b="1" dirty="0"/>
              <a:t>.  Segundo a IDC a quantidade de dados gerados pelo ser humano dobra a cada 2 anos</a:t>
            </a:r>
            <a:r>
              <a:rPr lang="pt-BR" sz="1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“Mundo feito de dados”;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/>
              <a:t>Novo pensamento - Não basta apenas possuir os dados é preciso estruturar análises e entender o que esses dados dizem;</a:t>
            </a:r>
          </a:p>
        </p:txBody>
      </p:sp>
      <p:pic>
        <p:nvPicPr>
          <p:cNvPr id="15" name="Imagem 14" descr="Aplicativo&#10;&#10;Descrição gerada automaticamente">
            <a:extLst>
              <a:ext uri="{FF2B5EF4-FFF2-40B4-BE49-F238E27FC236}">
                <a16:creationId xmlns:a16="http://schemas.microsoft.com/office/drawing/2014/main" id="{F5DC6052-4C90-4713-987D-7F432BF3A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04" y="1969485"/>
            <a:ext cx="3438026" cy="26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36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D07827-8176-4082-A2AB-0053281AC20D}"/>
              </a:ext>
            </a:extLst>
          </p:cNvPr>
          <p:cNvPicPr/>
          <p:nvPr/>
        </p:nvPicPr>
        <p:blipFill rotWithShape="1">
          <a:blip r:embed="rId3"/>
          <a:srcRect l="25400" t="20381" r="35442" b="43562"/>
          <a:stretch/>
        </p:blipFill>
        <p:spPr bwMode="auto">
          <a:xfrm>
            <a:off x="378148" y="1836415"/>
            <a:ext cx="5295265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956A6E8-8DA5-4B28-A84A-F1639227A8B9}"/>
              </a:ext>
            </a:extLst>
          </p:cNvPr>
          <p:cNvPicPr/>
          <p:nvPr/>
        </p:nvPicPr>
        <p:blipFill rotWithShape="1">
          <a:blip r:embed="rId3"/>
          <a:srcRect l="25047" t="56438" r="34913" b="8759"/>
          <a:stretch/>
        </p:blipFill>
        <p:spPr bwMode="auto">
          <a:xfrm>
            <a:off x="3546500" y="4671213"/>
            <a:ext cx="5357293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2612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872E35-E4BE-4C41-BBD6-0F6A17FE2E79}"/>
              </a:ext>
            </a:extLst>
          </p:cNvPr>
          <p:cNvPicPr/>
          <p:nvPr/>
        </p:nvPicPr>
        <p:blipFill rotWithShape="1">
          <a:blip r:embed="rId3"/>
          <a:srcRect l="25224" t="57064" r="35442" b="8132"/>
          <a:stretch/>
        </p:blipFill>
        <p:spPr bwMode="auto">
          <a:xfrm>
            <a:off x="3834532" y="4708008"/>
            <a:ext cx="5147875" cy="27431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EC0D13-EB08-4AB8-BA8C-DDFBCF0EA5E8}"/>
              </a:ext>
            </a:extLst>
          </p:cNvPr>
          <p:cNvPicPr/>
          <p:nvPr/>
        </p:nvPicPr>
        <p:blipFill rotWithShape="1">
          <a:blip r:embed="rId3"/>
          <a:srcRect l="24518" t="21321" r="34913" b="41994"/>
          <a:stretch/>
        </p:blipFill>
        <p:spPr bwMode="auto">
          <a:xfrm>
            <a:off x="234132" y="1854752"/>
            <a:ext cx="521970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7640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831110-89F4-4D27-BF56-C8726AF0EAA9}"/>
              </a:ext>
            </a:extLst>
          </p:cNvPr>
          <p:cNvPicPr/>
          <p:nvPr/>
        </p:nvPicPr>
        <p:blipFill rotWithShape="1">
          <a:blip r:embed="rId3"/>
          <a:srcRect l="25224" t="22575" r="34913" b="43248"/>
          <a:stretch/>
        </p:blipFill>
        <p:spPr bwMode="auto">
          <a:xfrm>
            <a:off x="57467" y="1951967"/>
            <a:ext cx="5061585" cy="2476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2FBA92-C38C-40AC-B2F6-A02D36C813E9}"/>
              </a:ext>
            </a:extLst>
          </p:cNvPr>
          <p:cNvPicPr/>
          <p:nvPr/>
        </p:nvPicPr>
        <p:blipFill rotWithShape="1">
          <a:blip r:embed="rId3"/>
          <a:srcRect l="23989" t="56438" r="34913" b="7818"/>
          <a:stretch/>
        </p:blipFill>
        <p:spPr bwMode="auto">
          <a:xfrm>
            <a:off x="57466" y="4553301"/>
            <a:ext cx="5061585" cy="2476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984204-A573-47DF-850E-371410337A44}"/>
              </a:ext>
            </a:extLst>
          </p:cNvPr>
          <p:cNvPicPr/>
          <p:nvPr/>
        </p:nvPicPr>
        <p:blipFill rotWithShape="1">
          <a:blip r:embed="rId4"/>
          <a:srcRect l="-176" t="15311" r="88191" b="47506"/>
          <a:stretch/>
        </p:blipFill>
        <p:spPr bwMode="auto">
          <a:xfrm>
            <a:off x="5581148" y="2484487"/>
            <a:ext cx="3581976" cy="3652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4986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F75293-53D0-4326-B639-453A766AC26B}"/>
              </a:ext>
            </a:extLst>
          </p:cNvPr>
          <p:cNvPicPr/>
          <p:nvPr/>
        </p:nvPicPr>
        <p:blipFill rotWithShape="1">
          <a:blip r:embed="rId3"/>
          <a:srcRect l="23636" t="35117" r="40028" b="23495"/>
          <a:stretch/>
        </p:blipFill>
        <p:spPr bwMode="auto">
          <a:xfrm>
            <a:off x="2017581" y="2124447"/>
            <a:ext cx="6658238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4810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80985F4-6F1B-426D-99E0-510BAA219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98" t="63168" r="51347" b="11692"/>
          <a:stretch/>
        </p:blipFill>
        <p:spPr>
          <a:xfrm>
            <a:off x="5659225" y="2268463"/>
            <a:ext cx="3744416" cy="280831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C6277F6-F057-428D-90AA-942980C0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1" t="26057" r="43940" b="36831"/>
          <a:stretch/>
        </p:blipFill>
        <p:spPr>
          <a:xfrm>
            <a:off x="286384" y="2115497"/>
            <a:ext cx="5049111" cy="404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32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211FD9-5ACD-487E-8F2D-4D7405D97D35}"/>
              </a:ext>
            </a:extLst>
          </p:cNvPr>
          <p:cNvPicPr/>
          <p:nvPr/>
        </p:nvPicPr>
        <p:blipFill rotWithShape="1">
          <a:blip r:embed="rId3"/>
          <a:srcRect l="24165" t="29473" r="45672" b="23182"/>
          <a:stretch/>
        </p:blipFill>
        <p:spPr bwMode="auto">
          <a:xfrm>
            <a:off x="2599804" y="2196455"/>
            <a:ext cx="5555208" cy="4882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0190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EBBEB5-CF40-4F41-BD10-BEEC910DF1EA}"/>
              </a:ext>
            </a:extLst>
          </p:cNvPr>
          <p:cNvPicPr/>
          <p:nvPr/>
        </p:nvPicPr>
        <p:blipFill rotWithShape="1">
          <a:blip r:embed="rId3"/>
          <a:srcRect l="24518" t="30728" r="45673" b="18791"/>
          <a:stretch/>
        </p:blipFill>
        <p:spPr bwMode="auto">
          <a:xfrm>
            <a:off x="2610396" y="2196455"/>
            <a:ext cx="5328592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8050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81FBF3-3FB9-4123-9E61-3D2B416C0A2B}"/>
              </a:ext>
            </a:extLst>
          </p:cNvPr>
          <p:cNvPicPr/>
          <p:nvPr/>
        </p:nvPicPr>
        <p:blipFill rotWithShape="1">
          <a:blip r:embed="rId3"/>
          <a:srcRect l="24165" t="23202" r="46025" b="29453"/>
          <a:stretch/>
        </p:blipFill>
        <p:spPr bwMode="auto">
          <a:xfrm>
            <a:off x="2597138" y="2196455"/>
            <a:ext cx="5557874" cy="49508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7629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6796D4-F4AB-4DCC-9FDC-275A53DF138E}"/>
              </a:ext>
            </a:extLst>
          </p:cNvPr>
          <p:cNvPicPr/>
          <p:nvPr/>
        </p:nvPicPr>
        <p:blipFill rotWithShape="1">
          <a:blip r:embed="rId3"/>
          <a:srcRect l="23812" t="24456" r="46026" b="26003"/>
          <a:stretch/>
        </p:blipFill>
        <p:spPr bwMode="auto">
          <a:xfrm>
            <a:off x="2581908" y="2268463"/>
            <a:ext cx="5529584" cy="4968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4160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ANÁLISES E RESULTADOS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C7D8D0-328B-4A3C-AFD2-E9580395E14B}"/>
              </a:ext>
            </a:extLst>
          </p:cNvPr>
          <p:cNvPicPr/>
          <p:nvPr/>
        </p:nvPicPr>
        <p:blipFill rotWithShape="1">
          <a:blip r:embed="rId3"/>
          <a:srcRect l="23989" t="36685" r="46378" b="14716"/>
          <a:stretch/>
        </p:blipFill>
        <p:spPr bwMode="auto">
          <a:xfrm>
            <a:off x="2603500" y="2196455"/>
            <a:ext cx="5486400" cy="5061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021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MOTIVAÇÃO</a:t>
            </a:r>
            <a:endParaRPr lang="pt-BR" sz="32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AE383B-F1D7-42BD-896C-2F3C4D78F983}"/>
              </a:ext>
            </a:extLst>
          </p:cNvPr>
          <p:cNvSpPr txBox="1"/>
          <p:nvPr/>
        </p:nvSpPr>
        <p:spPr>
          <a:xfrm>
            <a:off x="418542" y="2468968"/>
            <a:ext cx="34159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 que Análises de dados?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DB1FC1-7CA8-4BA5-A75B-92A927B60BED}"/>
              </a:ext>
            </a:extLst>
          </p:cNvPr>
          <p:cNvSpPr txBox="1"/>
          <p:nvPr/>
        </p:nvSpPr>
        <p:spPr>
          <a:xfrm>
            <a:off x="738188" y="2998832"/>
            <a:ext cx="43433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Reorganizar informações;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Identificar padrões;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Encontrar oportunidades e falhas;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B2172DC-E789-46E9-9910-6D129D6D16D6}"/>
              </a:ext>
            </a:extLst>
          </p:cNvPr>
          <p:cNvSpPr txBox="1"/>
          <p:nvPr/>
        </p:nvSpPr>
        <p:spPr>
          <a:xfrm>
            <a:off x="450156" y="4168012"/>
            <a:ext cx="34159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Onde é aplicado?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204D17-926E-4A14-922A-B04EC55C3B59}"/>
              </a:ext>
            </a:extLst>
          </p:cNvPr>
          <p:cNvSpPr txBox="1"/>
          <p:nvPr/>
        </p:nvSpPr>
        <p:spPr>
          <a:xfrm>
            <a:off x="738188" y="4714267"/>
            <a:ext cx="4343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Estudos Científicos;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Setor Financeiro;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Estudos Sociais;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Saúde;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Organizações públicas e privadas.</a:t>
            </a:r>
          </a:p>
        </p:txBody>
      </p:sp>
    </p:spTree>
    <p:extLst>
      <p:ext uri="{BB962C8B-B14F-4D97-AF65-F5344CB8AC3E}">
        <p14:creationId xmlns:p14="http://schemas.microsoft.com/office/powerpoint/2010/main" val="2056580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635BB3-2C2B-45BE-B043-356323BB831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Considerações Finais </a:t>
            </a:r>
            <a:endParaRPr lang="pt-BR" sz="3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4ED48F-12D5-418F-9816-BB0029B4DDAB}"/>
              </a:ext>
            </a:extLst>
          </p:cNvPr>
          <p:cNvSpPr txBox="1"/>
          <p:nvPr/>
        </p:nvSpPr>
        <p:spPr>
          <a:xfrm>
            <a:off x="1890316" y="2988543"/>
            <a:ext cx="1440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568FD6-E894-4D42-99F1-D703F869E696}"/>
              </a:ext>
            </a:extLst>
          </p:cNvPr>
          <p:cNvSpPr txBox="1"/>
          <p:nvPr/>
        </p:nvSpPr>
        <p:spPr>
          <a:xfrm>
            <a:off x="-773980" y="2893489"/>
            <a:ext cx="8873505" cy="2592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0655">
              <a:lnSpc>
                <a:spcPct val="150000"/>
              </a:lnSpc>
              <a:spcAft>
                <a:spcPts val="800"/>
              </a:spcAft>
            </a:pPr>
            <a:r>
              <a:rPr lang="pt-BR" i="1" dirty="0">
                <a:latin typeface="+mj-lt"/>
              </a:rPr>
              <a:t>“Surpreende-me como as pessoas muitas vezes estão mais dispostas a agir com base em poucos ou nenhum dado do que usar dados que são um desafio para agregar.”  </a:t>
            </a:r>
          </a:p>
          <a:p>
            <a:pPr marL="2700655" algn="just">
              <a:lnSpc>
                <a:spcPct val="150000"/>
              </a:lnSpc>
              <a:spcAft>
                <a:spcPts val="800"/>
              </a:spcAft>
            </a:pPr>
            <a:r>
              <a:rPr lang="pt-BR" i="1" dirty="0">
                <a:latin typeface="+mj-lt"/>
              </a:rPr>
              <a:t>                                                                             (R. J. </a:t>
            </a:r>
            <a:r>
              <a:rPr lang="pt-BR" i="1" dirty="0" err="1">
                <a:latin typeface="+mj-lt"/>
              </a:rPr>
              <a:t>Shiller</a:t>
            </a:r>
            <a:r>
              <a:rPr lang="pt-BR" i="1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9879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" y="1"/>
            <a:ext cx="10661520" cy="756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7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5793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MOTIVAÇÃO</a:t>
            </a:r>
            <a:endParaRPr lang="pt-BR" sz="32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AE383B-F1D7-42BD-896C-2F3C4D78F983}"/>
              </a:ext>
            </a:extLst>
          </p:cNvPr>
          <p:cNvSpPr txBox="1"/>
          <p:nvPr/>
        </p:nvSpPr>
        <p:spPr>
          <a:xfrm>
            <a:off x="1026220" y="2711101"/>
            <a:ext cx="8136904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/>
              <a:t>Aplicar técnicas de análise e mineração</a:t>
            </a:r>
            <a:br>
              <a:rPr lang="pt-BR" sz="3200" dirty="0"/>
            </a:br>
            <a:r>
              <a:rPr lang="pt-BR" sz="3200" dirty="0"/>
              <a:t>de dados a fim  de observar o</a:t>
            </a:r>
            <a:br>
              <a:rPr lang="pt-BR" sz="3200" dirty="0"/>
            </a:br>
            <a:r>
              <a:rPr lang="pt-BR" sz="3200" dirty="0"/>
              <a:t>comportamento da quantidade </a:t>
            </a:r>
            <a:br>
              <a:rPr lang="pt-BR" sz="3200" dirty="0"/>
            </a:br>
            <a:r>
              <a:rPr lang="pt-BR" sz="3200" dirty="0"/>
              <a:t>de benefícios distribuídos pelo </a:t>
            </a:r>
            <a:br>
              <a:rPr lang="pt-BR" sz="3200" dirty="0"/>
            </a:br>
            <a:r>
              <a:rPr lang="pt-BR" sz="3200" dirty="0"/>
              <a:t>Programa Bolsa Família. </a:t>
            </a:r>
          </a:p>
          <a:p>
            <a:endParaRPr lang="pt-BR" dirty="0"/>
          </a:p>
        </p:txBody>
      </p:sp>
      <p:pic>
        <p:nvPicPr>
          <p:cNvPr id="20" name="Imagem 19" descr="Uma imagem contendo Ícone&#10;&#10;Descrição gerada automaticamente">
            <a:extLst>
              <a:ext uri="{FF2B5EF4-FFF2-40B4-BE49-F238E27FC236}">
                <a16:creationId xmlns:a16="http://schemas.microsoft.com/office/drawing/2014/main" id="{BBDADD46-3911-472F-867A-F838D3DE9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6" y="3204567"/>
            <a:ext cx="4193974" cy="41939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563CDD-421D-4EB8-AEC3-061E86877A57}"/>
              </a:ext>
            </a:extLst>
          </p:cNvPr>
          <p:cNvSpPr txBox="1"/>
          <p:nvPr/>
        </p:nvSpPr>
        <p:spPr>
          <a:xfrm>
            <a:off x="4611762" y="6010890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</a:rPr>
              <a:t>Análise Descritiva - Primeiras manipulações realizadas em um estudo quantitativo e tem como principal objetivo resumir, sumarizar e explorar o comportamento dos dados.</a:t>
            </a:r>
          </a:p>
        </p:txBody>
      </p:sp>
    </p:spTree>
    <p:extLst>
      <p:ext uri="{BB962C8B-B14F-4D97-AF65-F5344CB8AC3E}">
        <p14:creationId xmlns:p14="http://schemas.microsoft.com/office/powerpoint/2010/main" val="400355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SUMÁRIO</a:t>
            </a:r>
            <a:endParaRPr lang="pt-BR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46400" y="2412479"/>
            <a:ext cx="4536504" cy="4752528"/>
          </a:xfr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ANÁLISE DE DADOS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DADOS ABERTOS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BOLSA FAMÍLIA</a:t>
            </a:r>
          </a:p>
          <a:p>
            <a:pPr marL="864382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tx1"/>
                </a:solidFill>
              </a:rPr>
              <a:t>TIPOS DE BENEFÍCIOS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FERRAMENTAS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PYTHON  </a:t>
            </a:r>
          </a:p>
          <a:p>
            <a:pPr marL="864382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tx1"/>
                </a:solidFill>
              </a:rPr>
              <a:t>BIBLIOTECAS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</a:rPr>
              <a:t>ANÁLISES E RESULTADOS</a:t>
            </a:r>
          </a:p>
        </p:txBody>
      </p:sp>
    </p:spTree>
    <p:extLst>
      <p:ext uri="{BB962C8B-B14F-4D97-AF65-F5344CB8AC3E}">
        <p14:creationId xmlns:p14="http://schemas.microsoft.com/office/powerpoint/2010/main" val="1982960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7CAA7E-7FC0-4F45-AF9B-A143B4E7C078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ANÁLISE DE DADOS</a:t>
            </a:r>
            <a:endParaRPr lang="pt-BR" sz="3200" dirty="0"/>
          </a:p>
        </p:txBody>
      </p:sp>
      <p:pic>
        <p:nvPicPr>
          <p:cNvPr id="9" name="Imagem 8" descr="Uma imagem contendo Forma&#10;&#10;Descrição gerada automaticamente">
            <a:extLst>
              <a:ext uri="{FF2B5EF4-FFF2-40B4-BE49-F238E27FC236}">
                <a16:creationId xmlns:a16="http://schemas.microsoft.com/office/drawing/2014/main" id="{A9292A9F-F2E2-4859-9D21-083693CD4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39" y="1338568"/>
            <a:ext cx="4603811" cy="388843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DF60377-F6C4-4212-B7B3-3BA139288EC5}"/>
              </a:ext>
            </a:extLst>
          </p:cNvPr>
          <p:cNvSpPr txBox="1"/>
          <p:nvPr/>
        </p:nvSpPr>
        <p:spPr>
          <a:xfrm>
            <a:off x="450156" y="2268463"/>
            <a:ext cx="4536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Arte de transformar dados em conhecimento.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Comparar ou agregar informações em seu estado bruto e interpretar o que dizem 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Auxilia na Tomada de decisões complexa.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B77FC22-1E5D-4CAD-8F55-A07DEE846F04}"/>
              </a:ext>
            </a:extLst>
          </p:cNvPr>
          <p:cNvSpPr/>
          <p:nvPr/>
        </p:nvSpPr>
        <p:spPr>
          <a:xfrm>
            <a:off x="441897" y="4500711"/>
            <a:ext cx="5263645" cy="201622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E96C0A-A365-45F6-BA21-647BA8CA190F}"/>
              </a:ext>
            </a:extLst>
          </p:cNvPr>
          <p:cNvSpPr txBox="1"/>
          <p:nvPr/>
        </p:nvSpPr>
        <p:spPr>
          <a:xfrm>
            <a:off x="592974" y="4538199"/>
            <a:ext cx="511256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pt-BR" sz="1600" dirty="0"/>
              <a:t>Coletar dados;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pt-BR" sz="1600" dirty="0"/>
              <a:t>Agrupar dados por tópicos;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pt-BR" sz="1600" dirty="0"/>
              <a:t>Utilizar uma ferramenta para procurar por correlações nos dados;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pt-BR" sz="1600" dirty="0"/>
              <a:t>Montar gráficos com informações encontradas pela correlação;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pt-BR" sz="1600" dirty="0"/>
              <a:t>Interpretar os gráficos de acordo com o sistema analisado;</a:t>
            </a:r>
          </a:p>
          <a:p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313471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:\Criação\2018.1\Institucional\PPT Padrão\UniCarioc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1588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0156" y="1980431"/>
            <a:ext cx="8640960" cy="15121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7CE354-604C-452A-AB3B-E08966FA29C1}"/>
              </a:ext>
            </a:extLst>
          </p:cNvPr>
          <p:cNvSpPr txBox="1"/>
          <p:nvPr/>
        </p:nvSpPr>
        <p:spPr>
          <a:xfrm>
            <a:off x="450156" y="698622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DADOS ABERTOS</a:t>
            </a:r>
            <a:endParaRPr lang="pt-BR" sz="3200" dirty="0"/>
          </a:p>
        </p:txBody>
      </p:sp>
      <p:pic>
        <p:nvPicPr>
          <p:cNvPr id="9" name="Picture 2" descr="Dados Abertos - Grupos - Dados Abertos da Universidade Federal de Roraima">
            <a:extLst>
              <a:ext uri="{FF2B5EF4-FFF2-40B4-BE49-F238E27FC236}">
                <a16:creationId xmlns:a16="http://schemas.microsoft.com/office/drawing/2014/main" id="{1DD1057E-DB60-4753-91F9-65D2E8AC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4058328"/>
            <a:ext cx="3524936" cy="312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A30AE33-2AC8-40A8-8062-00211023D923}"/>
              </a:ext>
            </a:extLst>
          </p:cNvPr>
          <p:cNvSpPr txBox="1"/>
          <p:nvPr/>
        </p:nvSpPr>
        <p:spPr>
          <a:xfrm>
            <a:off x="5698492" y="2536632"/>
            <a:ext cx="3312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Acessíveis;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Processáveis por máquina;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Formato aberto*;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Produzido por todos e para todos;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2D943C-DDF2-4365-9E0D-959ECEC31FC1}"/>
              </a:ext>
            </a:extLst>
          </p:cNvPr>
          <p:cNvSpPr txBox="1"/>
          <p:nvPr/>
        </p:nvSpPr>
        <p:spPr>
          <a:xfrm>
            <a:off x="5698492" y="4134393"/>
            <a:ext cx="3312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Analistas;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Cientistas;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Acadêmicos;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Jornalistas;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4E8DC05-5205-4150-8DA6-3163C9CE0027}"/>
              </a:ext>
            </a:extLst>
          </p:cNvPr>
          <p:cNvSpPr txBox="1"/>
          <p:nvPr/>
        </p:nvSpPr>
        <p:spPr>
          <a:xfrm>
            <a:off x="5921036" y="3693789"/>
            <a:ext cx="17216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Quem utiliza?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4983B5E-5546-41C2-9CAB-C1D9D64E94AD}"/>
              </a:ext>
            </a:extLst>
          </p:cNvPr>
          <p:cNvSpPr txBox="1"/>
          <p:nvPr/>
        </p:nvSpPr>
        <p:spPr>
          <a:xfrm>
            <a:off x="5936227" y="2121134"/>
            <a:ext cx="17064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Devem ser...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7FC1C4-3F4E-44A9-B63E-A2CF0A201771}"/>
              </a:ext>
            </a:extLst>
          </p:cNvPr>
          <p:cNvSpPr txBox="1"/>
          <p:nvPr/>
        </p:nvSpPr>
        <p:spPr>
          <a:xfrm>
            <a:off x="5650507" y="5848430"/>
            <a:ext cx="37269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Mais transparência na gestão pública;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Serviços inovadores;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Aprimoram a qualidade dos dados;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Viabilizar novos negócios;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A7DBBF4-11A9-4455-8E44-0CF8F1EFCBCF}"/>
              </a:ext>
            </a:extLst>
          </p:cNvPr>
          <p:cNvSpPr txBox="1"/>
          <p:nvPr/>
        </p:nvSpPr>
        <p:spPr>
          <a:xfrm>
            <a:off x="5921036" y="5346138"/>
            <a:ext cx="2376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Contribuem com...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2E104BF-24CE-4D8C-84B0-7BAD54AC179E}"/>
              </a:ext>
            </a:extLst>
          </p:cNvPr>
          <p:cNvSpPr txBox="1"/>
          <p:nvPr/>
        </p:nvSpPr>
        <p:spPr>
          <a:xfrm>
            <a:off x="386397" y="2328883"/>
            <a:ext cx="4608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Dados são ditos abertos quando qualquer indivíduo possa acessá-los, utilizá-los, modificá-los e compartilhá-los para quaisquer finalidades, estando compreendidos a exigências direcionadas a proveniência e abertura deles. </a:t>
            </a:r>
          </a:p>
        </p:txBody>
      </p:sp>
    </p:spTree>
    <p:extLst>
      <p:ext uri="{BB962C8B-B14F-4D97-AF65-F5344CB8AC3E}">
        <p14:creationId xmlns:p14="http://schemas.microsoft.com/office/powerpoint/2010/main" val="15962556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4594</TotalTime>
  <Words>1582</Words>
  <Application>Microsoft Office PowerPoint</Application>
  <PresentationFormat>Personalizar</PresentationFormat>
  <Paragraphs>225</Paragraphs>
  <Slides>51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Cambria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Francisco Eugenio</dc:creator>
  <cp:lastModifiedBy>GUILHERME OLIVEIRA DE SOUZA</cp:lastModifiedBy>
  <cp:revision>141</cp:revision>
  <dcterms:created xsi:type="dcterms:W3CDTF">2016-01-22T13:40:16Z</dcterms:created>
  <dcterms:modified xsi:type="dcterms:W3CDTF">2020-11-27T22:28:33Z</dcterms:modified>
</cp:coreProperties>
</file>